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72" r:id="rId3"/>
    <p:sldId id="298" r:id="rId4"/>
    <p:sldId id="313" r:id="rId5"/>
    <p:sldId id="315" r:id="rId6"/>
    <p:sldId id="316" r:id="rId7"/>
    <p:sldId id="317" r:id="rId8"/>
    <p:sldId id="318" r:id="rId9"/>
    <p:sldId id="309" r:id="rId10"/>
    <p:sldId id="273" r:id="rId11"/>
    <p:sldId id="302" r:id="rId12"/>
    <p:sldId id="305" r:id="rId13"/>
    <p:sldId id="303" r:id="rId14"/>
    <p:sldId id="304" r:id="rId15"/>
    <p:sldId id="306" r:id="rId16"/>
    <p:sldId id="319" r:id="rId17"/>
    <p:sldId id="299" r:id="rId18"/>
    <p:sldId id="301" r:id="rId19"/>
    <p:sldId id="300" r:id="rId20"/>
    <p:sldId id="289" r:id="rId21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Южанинова Дарья Юрьевна" initials="ЮДЮ" lastIdx="1" clrIdx="0">
    <p:extLst>
      <p:ext uri="{19B8F6BF-5375-455C-9EA6-DF929625EA0E}">
        <p15:presenceInfo xmlns:p15="http://schemas.microsoft.com/office/powerpoint/2012/main" userId="Южанинова Дарья Юрьев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89" autoAdjust="0"/>
    <p:restoredTop sz="94660"/>
  </p:normalViewPr>
  <p:slideViewPr>
    <p:cSldViewPr>
      <p:cViewPr varScale="1">
        <p:scale>
          <a:sx n="83" d="100"/>
          <a:sy n="83" d="100"/>
        </p:scale>
        <p:origin x="773" y="8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547" cy="498963"/>
          </a:xfrm>
          <a:prstGeom prst="rect">
            <a:avLst/>
          </a:prstGeom>
        </p:spPr>
        <p:txBody>
          <a:bodyPr vert="horz" lIns="92162" tIns="46081" rIns="92162" bIns="46081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3852" y="0"/>
            <a:ext cx="2972547" cy="498963"/>
          </a:xfrm>
          <a:prstGeom prst="rect">
            <a:avLst/>
          </a:prstGeom>
        </p:spPr>
        <p:txBody>
          <a:bodyPr vert="horz" lIns="92162" tIns="46081" rIns="92162" bIns="46081" rtlCol="0"/>
          <a:lstStyle>
            <a:lvl1pPr algn="r">
              <a:defRPr sz="1200"/>
            </a:lvl1pPr>
          </a:lstStyle>
          <a:p>
            <a:fld id="{2403FDCF-072A-4F5F-8D68-0B1CE54CF2B5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6088" y="1244600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62" tIns="46081" rIns="92162" bIns="4608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480" y="4786527"/>
            <a:ext cx="5487041" cy="3918139"/>
          </a:xfrm>
          <a:prstGeom prst="rect">
            <a:avLst/>
          </a:prstGeom>
        </p:spPr>
        <p:txBody>
          <a:bodyPr vert="horz" lIns="92162" tIns="46081" rIns="92162" bIns="46081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312"/>
            <a:ext cx="2972547" cy="498963"/>
          </a:xfrm>
          <a:prstGeom prst="rect">
            <a:avLst/>
          </a:prstGeom>
        </p:spPr>
        <p:txBody>
          <a:bodyPr vert="horz" lIns="92162" tIns="46081" rIns="92162" bIns="46081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3852" y="9448312"/>
            <a:ext cx="2972547" cy="498963"/>
          </a:xfrm>
          <a:prstGeom prst="rect">
            <a:avLst/>
          </a:prstGeom>
        </p:spPr>
        <p:txBody>
          <a:bodyPr vert="horz" lIns="92162" tIns="46081" rIns="92162" bIns="46081" rtlCol="0" anchor="b"/>
          <a:lstStyle>
            <a:lvl1pPr algn="r">
              <a:defRPr sz="1200"/>
            </a:lvl1pPr>
          </a:lstStyle>
          <a:p>
            <a:fld id="{5C3EEBB0-3F6B-41DC-9852-9E88C35892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9347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06AC41-64AE-41BF-A6FA-793B36E641BA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85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EEBB0-3F6B-41DC-9852-9E88C358921C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564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EEBB0-3F6B-41DC-9852-9E88C358921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66175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EEBB0-3F6B-41DC-9852-9E88C358921C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795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EEBB0-3F6B-41DC-9852-9E88C358921C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105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3EEBB0-3F6B-41DC-9852-9E88C358921C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7908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B2BC6-9510-47C0-940E-7946FF81873D}" type="datetimeFigureOut">
              <a:rPr lang="ru-RU" smtClean="0"/>
              <a:pPr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21237-3F14-4B18-9B09-C24DC5749DF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95;&#1077;&#1089;&#1090;&#1085;&#1099;&#1081;&#1079;&#1085;&#1072;&#1082;.&#1088;&#1092;/barcode/?category=1" TargetMode="External"/><Relationship Id="rId2" Type="http://schemas.openxmlformats.org/officeDocument/2006/relationships/hyperlink" Target="https://&#1095;&#1077;&#1089;&#1090;&#1085;&#1099;&#1081;&#1079;&#1085;&#1072;&#1082;.&#1088;&#1092;/business/projects/medicine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&#1095;&#1077;&#1089;&#1090;&#1085;&#1099;&#1081;&#1079;&#1085;&#1072;&#1082;.&#1088;&#1092;/barcode/?category=1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&#1095;&#1077;&#1089;&#1090;&#1085;&#1099;&#1081;&#1079;&#1085;&#1072;&#1082;.&#1088;&#1092;/upload/iblock/bac/Rukovodstvo-polzovatelya-lichnogo-kabineta-subekta-obrashcheniya-lekarstvennykh-preparatov.pdf" TargetMode="External"/><Relationship Id="rId2" Type="http://schemas.openxmlformats.org/officeDocument/2006/relationships/hyperlink" Target="https://&#1095;&#1077;&#1089;&#1090;&#1085;&#1099;&#1081;&#1079;&#1085;&#1072;&#1082;.&#1088;&#1092;/upload/iblock/945/2019_01_09-_Instruktsiya_po_podklyucheniyu_meditsinskikh_organizatsiy_i_aptek_k_IS_MDLP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crpt.ru/v-mdlp-dostupny-dlja-zapolnenija-ankety-na-poluchenie-registratorov-jemissii-i-vybytija/" TargetMode="External"/><Relationship Id="rId4" Type="http://schemas.openxmlformats.org/officeDocument/2006/relationships/hyperlink" Target="https://&#1095;&#1077;&#1089;&#1090;&#1085;&#1099;&#1081;&#1079;&#1085;&#1072;&#1082;.&#1088;&#1092;/upload/iblock/60e/Rukovodstvo-polzovatelya-po-zapolneniyu-anket-na-osnashchenie-oborudovaniem.pdf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818860"/>
          </a:xfrm>
          <a:prstGeom prst="rect">
            <a:avLst/>
          </a:prstGeom>
          <a:effectLst>
            <a:outerShdw blurRad="749300" dist="50800" dir="5400000" algn="ctr" rotWithShape="0">
              <a:srgbClr val="000000">
                <a:alpha val="33000"/>
              </a:srgbClr>
            </a:outerShdw>
          </a:effectLst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030" y="2852935"/>
            <a:ext cx="12247418" cy="4005065"/>
          </a:xfrm>
          <a:gradFill>
            <a:gsLst>
              <a:gs pos="0">
                <a:schemeClr val="accent1">
                  <a:lumMod val="40000"/>
                  <a:lumOff val="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Маркировка </a:t>
            </a:r>
            <a:r>
              <a:rPr lang="ru-RU" sz="5400" b="1" dirty="0" smtClean="0">
                <a:solidFill>
                  <a:schemeClr val="accent1">
                    <a:lumMod val="75000"/>
                  </a:schemeClr>
                </a:solidFill>
              </a:rPr>
              <a:t>- Москва</a:t>
            </a:r>
          </a:p>
          <a:p>
            <a:endParaRPr lang="ru-RU" sz="28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ПЯТЬ  ШАГОВ ДЛЯ ЗАПУСКА МАРКИРОВКИ ЛП</a:t>
            </a:r>
            <a:endParaRPr lang="ru-RU" sz="2800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9349" y="68627"/>
            <a:ext cx="116172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ОРГАНИЗАЦИЯ РАБОТЫ С ФГИС МДЛП МЕДИЦИНСКИХ ОРГАНИЗАЦИЙ Г. МОСКВА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239350" y="548680"/>
            <a:ext cx="11713301" cy="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239349" y="740702"/>
            <a:ext cx="9025003" cy="5856650"/>
          </a:xfrm>
          <a:prstGeom prst="rect">
            <a:avLst/>
          </a:prstGeom>
          <a:solidFill>
            <a:schemeClr val="bg1">
              <a:lumMod val="85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/>
          </a:p>
        </p:txBody>
      </p:sp>
      <p:sp>
        <p:nvSpPr>
          <p:cNvPr id="29" name="Прямоугольник 28"/>
          <p:cNvSpPr/>
          <p:nvPr/>
        </p:nvSpPr>
        <p:spPr>
          <a:xfrm>
            <a:off x="527381" y="1316765"/>
            <a:ext cx="8352928" cy="492054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36" name="Прямоугольник 35"/>
          <p:cNvSpPr/>
          <p:nvPr/>
        </p:nvSpPr>
        <p:spPr>
          <a:xfrm>
            <a:off x="2639616" y="1796819"/>
            <a:ext cx="1824203" cy="48005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067" dirty="0"/>
              <a:t>Централизованный лабораторный </a:t>
            </a:r>
            <a:endParaRPr lang="en-US" sz="1067" dirty="0"/>
          </a:p>
          <a:p>
            <a:pPr algn="r"/>
            <a:r>
              <a:rPr lang="ru-RU" sz="1067" dirty="0"/>
              <a:t>сервис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623392" y="1796819"/>
            <a:ext cx="1728192" cy="48005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933" dirty="0"/>
              <a:t>Система</a:t>
            </a:r>
            <a:endParaRPr lang="en-US" sz="933" dirty="0"/>
          </a:p>
          <a:p>
            <a:pPr algn="r"/>
            <a:r>
              <a:rPr lang="ru-RU" sz="933" dirty="0"/>
              <a:t>управления </a:t>
            </a:r>
            <a:endParaRPr lang="en-US" sz="933" dirty="0"/>
          </a:p>
          <a:p>
            <a:pPr algn="r"/>
            <a:r>
              <a:rPr lang="ru-RU" sz="933" dirty="0"/>
              <a:t>потоками пациентов</a:t>
            </a:r>
          </a:p>
        </p:txBody>
      </p:sp>
      <p:sp>
        <p:nvSpPr>
          <p:cNvPr id="38" name="Прямоугольник 37"/>
          <p:cNvSpPr/>
          <p:nvPr/>
        </p:nvSpPr>
        <p:spPr>
          <a:xfrm>
            <a:off x="623392" y="2468894"/>
            <a:ext cx="1728192" cy="48005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r"/>
            <a:endParaRPr lang="ru-RU" sz="667" b="1" dirty="0"/>
          </a:p>
          <a:p>
            <a:pPr algn="r"/>
            <a:r>
              <a:rPr lang="ru-RU" sz="800" dirty="0"/>
              <a:t>Система персонифицированного </a:t>
            </a:r>
          </a:p>
          <a:p>
            <a:pPr algn="r"/>
            <a:r>
              <a:rPr lang="ru-RU" sz="800" dirty="0"/>
              <a:t>учета (СПУ)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2639616" y="3212976"/>
            <a:ext cx="1824203" cy="48005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r"/>
            <a:r>
              <a:rPr lang="ru-RU" sz="1067" dirty="0"/>
              <a:t>Система </a:t>
            </a:r>
          </a:p>
          <a:p>
            <a:pPr algn="r"/>
            <a:r>
              <a:rPr lang="ru-RU" sz="1067" dirty="0"/>
              <a:t>управления НСИ</a:t>
            </a:r>
          </a:p>
        </p:txBody>
      </p:sp>
      <p:sp>
        <p:nvSpPr>
          <p:cNvPr id="42" name="Прямоугольник 41"/>
          <p:cNvSpPr/>
          <p:nvPr/>
        </p:nvSpPr>
        <p:spPr>
          <a:xfrm>
            <a:off x="2639616" y="2468894"/>
            <a:ext cx="1824203" cy="480053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r"/>
            <a:endParaRPr lang="ru-RU" sz="667" b="1" dirty="0"/>
          </a:p>
          <a:p>
            <a:pPr algn="r"/>
            <a:r>
              <a:rPr lang="ru-RU" sz="1067" dirty="0"/>
              <a:t>Лекарственное обеспечение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4943872" y="1844824"/>
            <a:ext cx="3528392" cy="194421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r"/>
            <a:endParaRPr lang="ru-RU" sz="667" b="1" dirty="0"/>
          </a:p>
          <a:p>
            <a:pPr algn="r"/>
            <a:r>
              <a:rPr lang="ru-RU" sz="2800" b="1" dirty="0" smtClean="0"/>
              <a:t>СКУУ </a:t>
            </a:r>
          </a:p>
          <a:p>
            <a:pPr algn="r"/>
            <a:r>
              <a:rPr lang="ru-RU" sz="2800" b="1" dirty="0" smtClean="0"/>
              <a:t> ЕМИАС</a:t>
            </a:r>
            <a:endParaRPr lang="ru-RU" sz="2800" b="1" dirty="0"/>
          </a:p>
        </p:txBody>
      </p:sp>
      <p:pic>
        <p:nvPicPr>
          <p:cNvPr id="45" name="Рисунок 44" descr="реестр иконка.png"/>
          <p:cNvPicPr>
            <a:picLocks noChangeAspect="1"/>
          </p:cNvPicPr>
          <p:nvPr/>
        </p:nvPicPr>
        <p:blipFill>
          <a:blip r:embed="rId3" cstate="print">
            <a:lum bright="100000" contrast="100000"/>
          </a:blip>
          <a:stretch>
            <a:fillRect/>
          </a:stretch>
        </p:blipFill>
        <p:spPr>
          <a:xfrm>
            <a:off x="2711624" y="3284984"/>
            <a:ext cx="260648" cy="260648"/>
          </a:xfrm>
          <a:prstGeom prst="rect">
            <a:avLst/>
          </a:prstGeom>
        </p:spPr>
      </p:pic>
      <p:pic>
        <p:nvPicPr>
          <p:cNvPr id="47" name="Рисунок 46" descr="врач иконка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tretch>
            <a:fillRect/>
          </a:stretch>
        </p:blipFill>
        <p:spPr>
          <a:xfrm>
            <a:off x="719403" y="2468893"/>
            <a:ext cx="288032" cy="288032"/>
          </a:xfrm>
          <a:prstGeom prst="rect">
            <a:avLst/>
          </a:prstGeom>
        </p:spPr>
      </p:pic>
      <p:pic>
        <p:nvPicPr>
          <p:cNvPr id="54" name="Рисунок 53" descr="аналитическая система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tretch>
            <a:fillRect/>
          </a:stretch>
        </p:blipFill>
        <p:spPr>
          <a:xfrm>
            <a:off x="5087888" y="1988840"/>
            <a:ext cx="1008112" cy="1008112"/>
          </a:xfrm>
          <a:prstGeom prst="rect">
            <a:avLst/>
          </a:prstGeom>
        </p:spPr>
      </p:pic>
      <p:sp>
        <p:nvSpPr>
          <p:cNvPr id="56" name="Прямоугольник 55"/>
          <p:cNvSpPr/>
          <p:nvPr/>
        </p:nvSpPr>
        <p:spPr>
          <a:xfrm>
            <a:off x="623392" y="4437112"/>
            <a:ext cx="8064896" cy="144016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983432" y="4869160"/>
            <a:ext cx="5616624" cy="584775"/>
          </a:xfrm>
          <a:prstGeom prst="rect">
            <a:avLst/>
          </a:prstGeom>
          <a:solidFill>
            <a:schemeClr val="bg1">
              <a:lumMod val="65000"/>
              <a:alpha val="98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ЕМИАС. Маркировка</a:t>
            </a:r>
            <a:endParaRPr lang="ru-RU" sz="3200" b="1" dirty="0"/>
          </a:p>
        </p:txBody>
      </p:sp>
      <p:sp>
        <p:nvSpPr>
          <p:cNvPr id="70" name="Прямоугольник 69"/>
          <p:cNvSpPr/>
          <p:nvPr/>
        </p:nvSpPr>
        <p:spPr>
          <a:xfrm>
            <a:off x="10224459" y="1316766"/>
            <a:ext cx="1632181" cy="537659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b="1" dirty="0">
                <a:solidFill>
                  <a:schemeClr val="tx1"/>
                </a:solidFill>
              </a:rPr>
              <a:t>ФГИС </a:t>
            </a:r>
          </a:p>
          <a:p>
            <a:pPr algn="ctr"/>
            <a:r>
              <a:rPr lang="ru-RU" sz="1867" b="1" dirty="0">
                <a:solidFill>
                  <a:schemeClr val="tx1"/>
                </a:solidFill>
              </a:rPr>
              <a:t>МДЛП</a:t>
            </a:r>
          </a:p>
        </p:txBody>
      </p:sp>
      <p:cxnSp>
        <p:nvCxnSpPr>
          <p:cNvPr id="73" name="Прямая со стрелкой 72"/>
          <p:cNvCxnSpPr/>
          <p:nvPr/>
        </p:nvCxnSpPr>
        <p:spPr>
          <a:xfrm flipV="1">
            <a:off x="5663952" y="3861048"/>
            <a:ext cx="0" cy="984112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TextBox 128"/>
          <p:cNvSpPr txBox="1"/>
          <p:nvPr/>
        </p:nvSpPr>
        <p:spPr>
          <a:xfrm>
            <a:off x="527382" y="836713"/>
            <a:ext cx="5664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Департамент ИТ г. Москвы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623392" y="1316765"/>
            <a:ext cx="4800533" cy="420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33" b="1" dirty="0"/>
              <a:t>Сервисы ЕМИАС</a:t>
            </a:r>
          </a:p>
        </p:txBody>
      </p:sp>
      <p:pic>
        <p:nvPicPr>
          <p:cNvPr id="139" name="Рисунок 138"/>
          <p:cNvPicPr>
            <a:picLocks noChangeAspect="1"/>
          </p:cNvPicPr>
          <p:nvPr/>
        </p:nvPicPr>
        <p:blipFill>
          <a:blip r:embed="rId6" cstate="print">
            <a:lum bright="10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03" y="1892830"/>
            <a:ext cx="403139" cy="344189"/>
          </a:xfrm>
          <a:prstGeom prst="rect">
            <a:avLst/>
          </a:prstGeom>
        </p:spPr>
      </p:pic>
      <p:pic>
        <p:nvPicPr>
          <p:cNvPr id="1030" name="Picture 6" descr="http://cdn.onlinewebfonts.com/svg/img_533612.png"/>
          <p:cNvPicPr>
            <a:picLocks noChangeAspect="1" noChangeArrowheads="1"/>
          </p:cNvPicPr>
          <p:nvPr/>
        </p:nvPicPr>
        <p:blipFill>
          <a:blip r:embed="rId7" cstate="print">
            <a:lum bright="100000" contrast="-70000"/>
          </a:blip>
          <a:srcRect/>
          <a:stretch>
            <a:fillRect/>
          </a:stretch>
        </p:blipFill>
        <p:spPr bwMode="auto">
          <a:xfrm>
            <a:off x="2735627" y="1892829"/>
            <a:ext cx="313635" cy="288032"/>
          </a:xfrm>
          <a:prstGeom prst="rect">
            <a:avLst/>
          </a:prstGeom>
          <a:noFill/>
        </p:spPr>
      </p:pic>
      <p:pic>
        <p:nvPicPr>
          <p:cNvPr id="1038" name="Picture 14" descr="https://web.informatics.ru/works/16-17/2/online/Demina_Elizaveta_Yuiryevna/assets/icons/health.png"/>
          <p:cNvPicPr>
            <a:picLocks noChangeAspect="1" noChangeArrowheads="1"/>
          </p:cNvPicPr>
          <p:nvPr/>
        </p:nvPicPr>
        <p:blipFill>
          <a:blip r:embed="rId8" cstate="print">
            <a:lum bright="100000" contrast="-70000"/>
          </a:blip>
          <a:srcRect/>
          <a:stretch>
            <a:fillRect/>
          </a:stretch>
        </p:blipFill>
        <p:spPr bwMode="auto">
          <a:xfrm>
            <a:off x="2735627" y="2468893"/>
            <a:ext cx="288032" cy="288032"/>
          </a:xfrm>
          <a:prstGeom prst="rect">
            <a:avLst/>
          </a:prstGeom>
          <a:noFill/>
        </p:spPr>
      </p:pic>
      <p:sp>
        <p:nvSpPr>
          <p:cNvPr id="153" name="Прямоугольник 152"/>
          <p:cNvSpPr/>
          <p:nvPr/>
        </p:nvSpPr>
        <p:spPr>
          <a:xfrm>
            <a:off x="623392" y="3212976"/>
            <a:ext cx="1824203" cy="504056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r"/>
            <a:endParaRPr lang="ru-RU" sz="667" b="1" dirty="0"/>
          </a:p>
          <a:p>
            <a:pPr algn="r"/>
            <a:r>
              <a:rPr lang="ru-RU" sz="1000" dirty="0"/>
              <a:t>Ситуационный </a:t>
            </a:r>
            <a:endParaRPr lang="en-US" sz="1000" dirty="0"/>
          </a:p>
          <a:p>
            <a:pPr algn="r"/>
            <a:r>
              <a:rPr lang="ru-RU" sz="1000" dirty="0"/>
              <a:t>центр </a:t>
            </a:r>
          </a:p>
          <a:p>
            <a:pPr algn="r"/>
            <a:r>
              <a:rPr lang="ru-RU" sz="1000" dirty="0"/>
              <a:t>ЕМИАС</a:t>
            </a:r>
          </a:p>
        </p:txBody>
      </p:sp>
      <p:pic>
        <p:nvPicPr>
          <p:cNvPr id="53" name="Рисунок 52" descr="нозологические регистры.png"/>
          <p:cNvPicPr>
            <a:picLocks noChangeAspect="1"/>
          </p:cNvPicPr>
          <p:nvPr/>
        </p:nvPicPr>
        <p:blipFill>
          <a:blip r:embed="rId9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tretch>
            <a:fillRect/>
          </a:stretch>
        </p:blipFill>
        <p:spPr>
          <a:xfrm>
            <a:off x="695400" y="3284984"/>
            <a:ext cx="309893" cy="309119"/>
          </a:xfrm>
          <a:prstGeom prst="rect">
            <a:avLst/>
          </a:prstGeom>
        </p:spPr>
      </p:pic>
      <p:cxnSp>
        <p:nvCxnSpPr>
          <p:cNvPr id="181" name="Прямая со стрелкой 180"/>
          <p:cNvCxnSpPr/>
          <p:nvPr/>
        </p:nvCxnSpPr>
        <p:spPr>
          <a:xfrm flipH="1">
            <a:off x="6672064" y="5157192"/>
            <a:ext cx="3480388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764703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План </a:t>
            </a:r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Маркировка</a:t>
            </a:r>
            <a:r>
              <a:rPr lang="en-US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- </a:t>
            </a:r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Москва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717D416-4D7F-46AA-B5DD-0913FBCC3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51288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3598216"/>
              </p:ext>
            </p:extLst>
          </p:nvPr>
        </p:nvGraphicFramePr>
        <p:xfrm>
          <a:off x="191344" y="908720"/>
          <a:ext cx="11593288" cy="56886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46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20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63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№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Шаг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Срок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26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Анкетирование Медицинских организаций</a:t>
                      </a:r>
                      <a:r>
                        <a:rPr lang="ru-RU" sz="1600" b="1" baseline="0" dirty="0" smtClean="0">
                          <a:effectLst/>
                        </a:rPr>
                        <a:t> 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21.10.19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2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Определение типов оснащения и конфигурации оборудования </a:t>
                      </a:r>
                      <a:endParaRPr lang="ru-RU" sz="1600" b="1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(</a:t>
                      </a:r>
                      <a:r>
                        <a:rPr lang="ru-RU" sz="1600" b="1" dirty="0">
                          <a:effectLst/>
                        </a:rPr>
                        <a:t>по данным анкетирования</a:t>
                      </a:r>
                      <a:r>
                        <a:rPr lang="ru-RU" sz="1600" b="1" dirty="0" smtClean="0">
                          <a:effectLst/>
                        </a:rPr>
                        <a:t>) для </a:t>
                      </a:r>
                      <a:r>
                        <a:rPr lang="ru-RU" sz="1600" b="1" dirty="0">
                          <a:effectLst/>
                        </a:rPr>
                        <a:t>каждой МО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31.10.19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0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Регистрация в личном кабинете мест осуществления деятельности; </a:t>
                      </a:r>
                      <a:endParaRPr lang="ru-RU" sz="1600" b="1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Получение </a:t>
                      </a:r>
                      <a:r>
                        <a:rPr lang="ru-RU" sz="1600" b="1" dirty="0">
                          <a:effectLst/>
                        </a:rPr>
                        <a:t>УКЭП на всех сотрудников, работающих с </a:t>
                      </a:r>
                      <a:r>
                        <a:rPr lang="ru-RU" sz="1600" b="1" dirty="0" smtClean="0">
                          <a:effectLst/>
                        </a:rPr>
                        <a:t>ЕМИАС. Маркировка;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Регистрация </a:t>
                      </a:r>
                      <a:r>
                        <a:rPr lang="ru-RU" sz="1600" b="1" dirty="0">
                          <a:effectLst/>
                        </a:rPr>
                        <a:t>сотрудников в ФГИС МДЛП; </a:t>
                      </a:r>
                      <a:endParaRPr lang="ru-RU" sz="1600" b="1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Подача </a:t>
                      </a:r>
                      <a:r>
                        <a:rPr lang="ru-RU" sz="1600" b="1" dirty="0">
                          <a:effectLst/>
                        </a:rPr>
                        <a:t>заявок </a:t>
                      </a:r>
                      <a:r>
                        <a:rPr lang="ru-RU" sz="1600" b="1" dirty="0" smtClean="0">
                          <a:effectLst/>
                        </a:rPr>
                        <a:t>в ЦРПТ на регистратор выбытия;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Получение регистраторов выбытия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30.11.19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Обучение и аттестация </a:t>
                      </a:r>
                      <a:r>
                        <a:rPr lang="ru-RU" sz="1600" b="1" dirty="0">
                          <a:effectLst/>
                        </a:rPr>
                        <a:t>сотрудников, работающих с </a:t>
                      </a:r>
                      <a:r>
                        <a:rPr lang="ru-RU" sz="1600" b="1" dirty="0" smtClean="0">
                          <a:effectLst/>
                        </a:rPr>
                        <a:t>ЕМИАС.</a:t>
                      </a:r>
                      <a:r>
                        <a:rPr lang="ru-RU" sz="1600" b="1" baseline="0" dirty="0" smtClean="0">
                          <a:effectLst/>
                        </a:rPr>
                        <a:t> Маркировка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30.11.19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5.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baseline="0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baseline="0" dirty="0" smtClean="0">
                          <a:effectLst/>
                        </a:rPr>
                        <a:t>Получение, за</a:t>
                      </a:r>
                      <a:r>
                        <a:rPr lang="ru-RU" sz="1600" b="1" dirty="0" smtClean="0">
                          <a:effectLst/>
                        </a:rPr>
                        <a:t>купка,</a:t>
                      </a:r>
                      <a:r>
                        <a:rPr lang="ru-RU" sz="1600" b="1" baseline="0" dirty="0" smtClean="0">
                          <a:effectLst/>
                        </a:rPr>
                        <a:t> </a:t>
                      </a:r>
                      <a:r>
                        <a:rPr lang="ru-RU" sz="1600" b="1" dirty="0" smtClean="0">
                          <a:effectLst/>
                        </a:rPr>
                        <a:t>подключение </a:t>
                      </a:r>
                      <a:r>
                        <a:rPr lang="ru-RU" sz="1600" b="1" dirty="0">
                          <a:effectLst/>
                        </a:rPr>
                        <a:t>и настройка </a:t>
                      </a:r>
                      <a:r>
                        <a:rPr lang="ru-RU" sz="1600" b="1" dirty="0" smtClean="0">
                          <a:effectLst/>
                        </a:rPr>
                        <a:t>оборудования;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</a:rPr>
                        <a:t>Ввод </a:t>
                      </a:r>
                      <a:r>
                        <a:rPr lang="ru-RU" sz="1600" b="1" dirty="0">
                          <a:effectLst/>
                        </a:rPr>
                        <a:t>в промышленную </a:t>
                      </a:r>
                      <a:r>
                        <a:rPr lang="ru-RU" sz="1600" b="1" dirty="0" smtClean="0">
                          <a:effectLst/>
                        </a:rPr>
                        <a:t>эксплуатацию;</a:t>
                      </a:r>
                      <a:br>
                        <a:rPr lang="ru-RU" sz="1600" b="1" dirty="0" smtClean="0">
                          <a:effectLst/>
                        </a:rPr>
                      </a:br>
                      <a:r>
                        <a:rPr lang="ru-RU" sz="1600" b="1" dirty="0" smtClean="0">
                          <a:effectLst/>
                        </a:rPr>
                        <a:t>Организация</a:t>
                      </a:r>
                      <a:r>
                        <a:rPr lang="ru-RU" sz="1600" b="1" baseline="0" dirty="0" smtClean="0">
                          <a:effectLst/>
                        </a:rPr>
                        <a:t> взаимодействия с технической поддержкой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15.12.19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06818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839072" y="1628800"/>
            <a:ext cx="4777208" cy="46805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15" name="Прямоугольник 14"/>
          <p:cNvSpPr/>
          <p:nvPr/>
        </p:nvSpPr>
        <p:spPr>
          <a:xfrm>
            <a:off x="4079776" y="1772816"/>
            <a:ext cx="4392488" cy="220088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ГП-777 </a:t>
            </a:r>
            <a:endParaRPr lang="en-US" sz="2400" b="1" dirty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(Приемный отдел)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Приемка в МО. Схема 1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2974976" y="2888940"/>
            <a:ext cx="504056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752184" y="1556792"/>
            <a:ext cx="3888432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Адрес осуществления деятельности - 1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Рабочее место при приемке - 1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46684" y="2852936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Поставщик</a:t>
            </a:r>
            <a:endParaRPr lang="ru-RU" b="1" dirty="0"/>
          </a:p>
        </p:txBody>
      </p:sp>
      <p:pic>
        <p:nvPicPr>
          <p:cNvPr id="21" name="Объект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419" y="3035572"/>
            <a:ext cx="895202" cy="864096"/>
          </a:xfrm>
          <a:prstGeom prst="rect">
            <a:avLst/>
          </a:prstGeom>
        </p:spPr>
      </p:pic>
      <p:pic>
        <p:nvPicPr>
          <p:cNvPr id="34818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rcRect/>
          <a:stretch>
            <a:fillRect/>
          </a:stretch>
        </p:blipFill>
        <p:spPr bwMode="auto">
          <a:xfrm>
            <a:off x="1858852" y="2924944"/>
            <a:ext cx="648072" cy="648073"/>
          </a:xfrm>
          <a:prstGeom prst="rect">
            <a:avLst/>
          </a:prstGeom>
          <a:noFill/>
        </p:spPr>
      </p:pic>
      <p:pic>
        <p:nvPicPr>
          <p:cNvPr id="19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318157" y="4529441"/>
            <a:ext cx="1224136" cy="1224138"/>
          </a:xfrm>
          <a:prstGeom prst="rect">
            <a:avLst/>
          </a:prstGeom>
          <a:noFill/>
        </p:spPr>
      </p:pic>
      <p:pic>
        <p:nvPicPr>
          <p:cNvPr id="34820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5703" y="4529441"/>
            <a:ext cx="1152128" cy="1152128"/>
          </a:xfrm>
          <a:prstGeom prst="rect">
            <a:avLst/>
          </a:prstGeom>
          <a:noFill/>
        </p:spPr>
      </p:pic>
      <p:pic>
        <p:nvPicPr>
          <p:cNvPr id="348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23147" y="4642723"/>
            <a:ext cx="1137816" cy="925563"/>
          </a:xfrm>
          <a:prstGeom prst="rect">
            <a:avLst/>
          </a:prstGeom>
          <a:noFill/>
        </p:spPr>
      </p:pic>
      <p:sp>
        <p:nvSpPr>
          <p:cNvPr id="34828" name="AutoShape 12" descr="https://static-eu.insales.ru/images/products/1/4758/238776982/7158cb034e03b32034c746badd27903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839072" y="1628800"/>
            <a:ext cx="4777208" cy="40324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15" name="Прямоугольник 14"/>
          <p:cNvSpPr/>
          <p:nvPr/>
        </p:nvSpPr>
        <p:spPr>
          <a:xfrm>
            <a:off x="4079776" y="1772816"/>
            <a:ext cx="4392488" cy="201622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ГП-777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(Приемный отдел)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Приемка в МО. Схема 2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3239344" y="3218477"/>
            <a:ext cx="504056" cy="4567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752184" y="1556792"/>
            <a:ext cx="3888432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Адрес осуществления деятельности - 1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Рабочее место при приемке – в соответствии с нагрузкой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63352" y="1844824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Поставщик</a:t>
            </a:r>
            <a:endParaRPr lang="ru-RU" b="1" dirty="0"/>
          </a:p>
        </p:txBody>
      </p:sp>
      <p:pic>
        <p:nvPicPr>
          <p:cNvPr id="21" name="Объект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400" y="2780928"/>
            <a:ext cx="895202" cy="864096"/>
          </a:xfrm>
          <a:prstGeom prst="rect">
            <a:avLst/>
          </a:prstGeom>
        </p:spPr>
      </p:pic>
      <p:pic>
        <p:nvPicPr>
          <p:cNvPr id="34818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rcRect/>
          <a:stretch>
            <a:fillRect/>
          </a:stretch>
        </p:blipFill>
        <p:spPr bwMode="auto">
          <a:xfrm>
            <a:off x="1775520" y="1916832"/>
            <a:ext cx="648072" cy="648073"/>
          </a:xfrm>
          <a:prstGeom prst="rect">
            <a:avLst/>
          </a:prstGeom>
          <a:noFill/>
        </p:spPr>
      </p:pic>
      <p:sp>
        <p:nvSpPr>
          <p:cNvPr id="34828" name="AutoShape 12" descr="https://static-eu.insales.ru/images/products/1/4758/238776982/7158cb034e03b32034c746badd27903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343472" y="4869160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9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559496" y="5013176"/>
            <a:ext cx="792089" cy="792090"/>
          </a:xfrm>
          <a:prstGeom prst="rect">
            <a:avLst/>
          </a:prstGeom>
          <a:noFill/>
        </p:spPr>
      </p:pic>
      <p:pic>
        <p:nvPicPr>
          <p:cNvPr id="34820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3592" y="5013176"/>
            <a:ext cx="792088" cy="792088"/>
          </a:xfrm>
          <a:prstGeom prst="rect">
            <a:avLst/>
          </a:prstGeom>
          <a:noFill/>
        </p:spPr>
      </p:pic>
      <p:pic>
        <p:nvPicPr>
          <p:cNvPr id="348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7688" y="5085184"/>
            <a:ext cx="885211" cy="720080"/>
          </a:xfrm>
          <a:prstGeom prst="rect">
            <a:avLst/>
          </a:prstGeom>
          <a:noFill/>
        </p:spPr>
      </p:pic>
      <p:sp>
        <p:nvSpPr>
          <p:cNvPr id="22" name="Скругленный прямоугольник 21"/>
          <p:cNvSpPr/>
          <p:nvPr/>
        </p:nvSpPr>
        <p:spPr>
          <a:xfrm>
            <a:off x="8256240" y="4869160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3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400256" y="5013176"/>
            <a:ext cx="792089" cy="792090"/>
          </a:xfrm>
          <a:prstGeom prst="rect">
            <a:avLst/>
          </a:prstGeom>
          <a:noFill/>
        </p:spPr>
      </p:pic>
      <p:pic>
        <p:nvPicPr>
          <p:cNvPr id="24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64352" y="5013176"/>
            <a:ext cx="792088" cy="792088"/>
          </a:xfrm>
          <a:prstGeom prst="rect">
            <a:avLst/>
          </a:prstGeom>
          <a:noFill/>
        </p:spPr>
      </p:pic>
      <p:pic>
        <p:nvPicPr>
          <p:cNvPr id="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28448" y="5085184"/>
            <a:ext cx="885211" cy="720080"/>
          </a:xfrm>
          <a:prstGeom prst="rect">
            <a:avLst/>
          </a:prstGeom>
          <a:noFill/>
        </p:spPr>
      </p:pic>
      <p:sp>
        <p:nvSpPr>
          <p:cNvPr id="27" name="Скругленный прямоугольник 26"/>
          <p:cNvSpPr/>
          <p:nvPr/>
        </p:nvSpPr>
        <p:spPr>
          <a:xfrm>
            <a:off x="4871864" y="5373216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8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15880" y="5517232"/>
            <a:ext cx="792089" cy="792090"/>
          </a:xfrm>
          <a:prstGeom prst="rect">
            <a:avLst/>
          </a:prstGeom>
          <a:noFill/>
        </p:spPr>
      </p:pic>
      <p:pic>
        <p:nvPicPr>
          <p:cNvPr id="29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79976" y="5517232"/>
            <a:ext cx="792088" cy="792088"/>
          </a:xfrm>
          <a:prstGeom prst="rect">
            <a:avLst/>
          </a:prstGeom>
          <a:noFill/>
        </p:spPr>
      </p:pic>
      <p:pic>
        <p:nvPicPr>
          <p:cNvPr id="30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4072" y="5589240"/>
            <a:ext cx="885211" cy="720080"/>
          </a:xfrm>
          <a:prstGeom prst="rect">
            <a:avLst/>
          </a:prstGeom>
          <a:noFill/>
        </p:spPr>
      </p:pic>
      <p:sp>
        <p:nvSpPr>
          <p:cNvPr id="31" name="Скругленный прямоугольник 30"/>
          <p:cNvSpPr/>
          <p:nvPr/>
        </p:nvSpPr>
        <p:spPr>
          <a:xfrm>
            <a:off x="479495" y="2420887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Поставщик</a:t>
            </a:r>
            <a:endParaRPr lang="ru-RU" b="1" dirty="0"/>
          </a:p>
        </p:txBody>
      </p:sp>
      <p:pic>
        <p:nvPicPr>
          <p:cNvPr id="32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rcRect/>
          <a:stretch>
            <a:fillRect/>
          </a:stretch>
        </p:blipFill>
        <p:spPr bwMode="auto">
          <a:xfrm>
            <a:off x="1991663" y="2492895"/>
            <a:ext cx="648072" cy="648073"/>
          </a:xfrm>
          <a:prstGeom prst="rect">
            <a:avLst/>
          </a:prstGeom>
          <a:noFill/>
        </p:spPr>
      </p:pic>
      <p:sp>
        <p:nvSpPr>
          <p:cNvPr id="33" name="Скругленный прямоугольник 32"/>
          <p:cNvSpPr/>
          <p:nvPr/>
        </p:nvSpPr>
        <p:spPr>
          <a:xfrm>
            <a:off x="839535" y="3050798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Поставщик</a:t>
            </a:r>
            <a:endParaRPr lang="ru-RU" b="1" dirty="0"/>
          </a:p>
        </p:txBody>
      </p:sp>
      <p:pic>
        <p:nvPicPr>
          <p:cNvPr id="34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rcRect/>
          <a:stretch>
            <a:fillRect/>
          </a:stretch>
        </p:blipFill>
        <p:spPr bwMode="auto">
          <a:xfrm>
            <a:off x="2351703" y="3122806"/>
            <a:ext cx="648072" cy="6480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263352" y="3501008"/>
            <a:ext cx="2672680" cy="130452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Филиал 4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39072" y="1628800"/>
            <a:ext cx="4777208" cy="403244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15" name="Прямоугольник 14"/>
          <p:cNvSpPr/>
          <p:nvPr/>
        </p:nvSpPr>
        <p:spPr>
          <a:xfrm>
            <a:off x="4079776" y="1772816"/>
            <a:ext cx="4392488" cy="1944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ГП-777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(Приемный отдел)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Приемка в МО. Схема 3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2891644" y="1880828"/>
            <a:ext cx="504056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752184" y="1556792"/>
            <a:ext cx="3888432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Адрес осуществления деятельности - несколько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Рабочее место при приемке – в соответствии с нагрузкой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63352" y="1844824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Поставщик</a:t>
            </a:r>
            <a:endParaRPr lang="ru-RU" b="1" dirty="0"/>
          </a:p>
        </p:txBody>
      </p:sp>
      <p:pic>
        <p:nvPicPr>
          <p:cNvPr id="21" name="Объект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70" y="2694133"/>
            <a:ext cx="895202" cy="864096"/>
          </a:xfrm>
          <a:prstGeom prst="rect">
            <a:avLst/>
          </a:prstGeom>
        </p:spPr>
      </p:pic>
      <p:pic>
        <p:nvPicPr>
          <p:cNvPr id="34818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0" contrast="100000"/>
          </a:blip>
          <a:srcRect/>
          <a:stretch>
            <a:fillRect/>
          </a:stretch>
        </p:blipFill>
        <p:spPr bwMode="auto">
          <a:xfrm>
            <a:off x="1775520" y="1916832"/>
            <a:ext cx="648072" cy="648073"/>
          </a:xfrm>
          <a:prstGeom prst="rect">
            <a:avLst/>
          </a:prstGeom>
          <a:noFill/>
        </p:spPr>
      </p:pic>
      <p:sp>
        <p:nvSpPr>
          <p:cNvPr id="34828" name="AutoShape 12" descr="https://static-eu.insales.ru/images/products/1/4758/238776982/7158cb034e03b32034c746badd27903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767408" y="4437112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9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911424" y="4581128"/>
            <a:ext cx="792089" cy="792090"/>
          </a:xfrm>
          <a:prstGeom prst="rect">
            <a:avLst/>
          </a:prstGeom>
          <a:noFill/>
        </p:spPr>
      </p:pic>
      <p:pic>
        <p:nvPicPr>
          <p:cNvPr id="34820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75520" y="4581128"/>
            <a:ext cx="792088" cy="792088"/>
          </a:xfrm>
          <a:prstGeom prst="rect">
            <a:avLst/>
          </a:prstGeom>
          <a:noFill/>
        </p:spPr>
      </p:pic>
      <p:pic>
        <p:nvPicPr>
          <p:cNvPr id="348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39616" y="4653136"/>
            <a:ext cx="885211" cy="720080"/>
          </a:xfrm>
          <a:prstGeom prst="rect">
            <a:avLst/>
          </a:prstGeom>
          <a:noFill/>
        </p:spPr>
      </p:pic>
      <p:sp>
        <p:nvSpPr>
          <p:cNvPr id="22" name="Скругленный прямоугольник 21"/>
          <p:cNvSpPr/>
          <p:nvPr/>
        </p:nvSpPr>
        <p:spPr>
          <a:xfrm>
            <a:off x="8256240" y="4869160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3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400256" y="5013176"/>
            <a:ext cx="792089" cy="792090"/>
          </a:xfrm>
          <a:prstGeom prst="rect">
            <a:avLst/>
          </a:prstGeom>
          <a:noFill/>
        </p:spPr>
      </p:pic>
      <p:pic>
        <p:nvPicPr>
          <p:cNvPr id="24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64352" y="5013176"/>
            <a:ext cx="792088" cy="792088"/>
          </a:xfrm>
          <a:prstGeom prst="rect">
            <a:avLst/>
          </a:prstGeom>
          <a:noFill/>
        </p:spPr>
      </p:pic>
      <p:pic>
        <p:nvPicPr>
          <p:cNvPr id="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128448" y="5085184"/>
            <a:ext cx="885211" cy="720080"/>
          </a:xfrm>
          <a:prstGeom prst="rect">
            <a:avLst/>
          </a:prstGeom>
          <a:noFill/>
        </p:spPr>
      </p:pic>
      <p:sp>
        <p:nvSpPr>
          <p:cNvPr id="27" name="Скругленный прямоугольник 26"/>
          <p:cNvSpPr/>
          <p:nvPr/>
        </p:nvSpPr>
        <p:spPr>
          <a:xfrm>
            <a:off x="4871864" y="5373216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8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15880" y="5517232"/>
            <a:ext cx="792089" cy="792090"/>
          </a:xfrm>
          <a:prstGeom prst="rect">
            <a:avLst/>
          </a:prstGeom>
          <a:noFill/>
        </p:spPr>
      </p:pic>
      <p:pic>
        <p:nvPicPr>
          <p:cNvPr id="29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79976" y="5517232"/>
            <a:ext cx="792088" cy="792088"/>
          </a:xfrm>
          <a:prstGeom prst="rect">
            <a:avLst/>
          </a:prstGeom>
          <a:noFill/>
        </p:spPr>
      </p:pic>
      <p:pic>
        <p:nvPicPr>
          <p:cNvPr id="30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4072" y="5589240"/>
            <a:ext cx="885211" cy="720080"/>
          </a:xfrm>
          <a:prstGeom prst="rect">
            <a:avLst/>
          </a:prstGeom>
          <a:noFill/>
        </p:spPr>
      </p:pic>
      <p:sp>
        <p:nvSpPr>
          <p:cNvPr id="32" name="Стрелка вниз 31"/>
          <p:cNvSpPr/>
          <p:nvPr/>
        </p:nvSpPr>
        <p:spPr>
          <a:xfrm>
            <a:off x="1199456" y="2780928"/>
            <a:ext cx="504056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10680" y="1484784"/>
            <a:ext cx="4777208" cy="468052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15" name="Прямоугольник 14"/>
          <p:cNvSpPr/>
          <p:nvPr/>
        </p:nvSpPr>
        <p:spPr>
          <a:xfrm>
            <a:off x="551384" y="1628800"/>
            <a:ext cx="4392488" cy="216024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ГП-777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(выбытие в отделение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или списание ЛП)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Выбытие в МО. Схема 1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7140116" y="3825044"/>
            <a:ext cx="504056" cy="33123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367808" y="1268760"/>
            <a:ext cx="3888432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Рабочее место при выбытии – 1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Регистратор выбытия - 1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1" name="Объект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852936"/>
            <a:ext cx="895202" cy="864096"/>
          </a:xfrm>
          <a:prstGeom prst="rect">
            <a:avLst/>
          </a:prstGeom>
        </p:spPr>
      </p:pic>
      <p:pic>
        <p:nvPicPr>
          <p:cNvPr id="19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67421" y="4365103"/>
            <a:ext cx="1224136" cy="1224138"/>
          </a:xfrm>
          <a:prstGeom prst="rect">
            <a:avLst/>
          </a:prstGeom>
          <a:noFill/>
        </p:spPr>
      </p:pic>
      <p:pic>
        <p:nvPicPr>
          <p:cNvPr id="34820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43976" y="4384238"/>
            <a:ext cx="1152128" cy="1152128"/>
          </a:xfrm>
          <a:prstGeom prst="rect">
            <a:avLst/>
          </a:prstGeom>
          <a:noFill/>
        </p:spPr>
      </p:pic>
      <p:pic>
        <p:nvPicPr>
          <p:cNvPr id="34826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5200" y="4561468"/>
            <a:ext cx="1137816" cy="925563"/>
          </a:xfrm>
          <a:prstGeom prst="rect">
            <a:avLst/>
          </a:prstGeom>
          <a:noFill/>
        </p:spPr>
      </p:pic>
      <p:sp>
        <p:nvSpPr>
          <p:cNvPr id="34828" name="AutoShape 12" descr="https://static-eu.insales.ru/images/products/1/4758/238776982/7158cb034e03b32034c746badd27903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http://serviceline.by/wp-content/uploads/2019/08/1287338-409x40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472264" y="2420888"/>
            <a:ext cx="3895725" cy="38957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10680" y="1484784"/>
            <a:ext cx="4777208" cy="38164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sz="2400"/>
          </a:p>
        </p:txBody>
      </p:sp>
      <p:sp>
        <p:nvSpPr>
          <p:cNvPr id="15" name="Прямоугольник 14"/>
          <p:cNvSpPr/>
          <p:nvPr/>
        </p:nvSpPr>
        <p:spPr>
          <a:xfrm>
            <a:off x="551384" y="1628800"/>
            <a:ext cx="4392488" cy="20882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ГП-777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(выбытие в отделение</a:t>
            </a:r>
          </a:p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 или списание ЛП)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Выбытие в МО. Схема 2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7860196" y="4185084"/>
            <a:ext cx="504056" cy="201622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367808" y="1268760"/>
            <a:ext cx="3888432" cy="18002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Рабочее место при выбытии – в соответствии с нагрузкой</a:t>
            </a:r>
          </a:p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tx2">
                    <a:lumMod val="50000"/>
                  </a:schemeClr>
                </a:solidFill>
              </a:rPr>
              <a:t>Регистратор выбытия - 1</a:t>
            </a:r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1" name="Объект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2780928"/>
            <a:ext cx="895202" cy="864096"/>
          </a:xfrm>
          <a:prstGeom prst="rect">
            <a:avLst/>
          </a:prstGeom>
        </p:spPr>
      </p:pic>
      <p:sp>
        <p:nvSpPr>
          <p:cNvPr id="34828" name="AutoShape 12" descr="https://static-eu.insales.ru/images/products/1/4758/238776982/7158cb034e03b32034c746badd279036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9940" name="Picture 4" descr="http://serviceline.by/wp-content/uploads/2019/08/1287338-409x40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72264" y="2420888"/>
            <a:ext cx="3895725" cy="4176464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4871864" y="3429000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015880" y="3573016"/>
            <a:ext cx="792089" cy="792090"/>
          </a:xfrm>
          <a:prstGeom prst="rect">
            <a:avLst/>
          </a:prstGeom>
          <a:noFill/>
        </p:spPr>
      </p:pic>
      <p:pic>
        <p:nvPicPr>
          <p:cNvPr id="22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79976" y="3573016"/>
            <a:ext cx="792088" cy="792088"/>
          </a:xfrm>
          <a:prstGeom prst="rect">
            <a:avLst/>
          </a:prstGeom>
          <a:noFill/>
        </p:spPr>
      </p:pic>
      <p:pic>
        <p:nvPicPr>
          <p:cNvPr id="23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4072" y="3645024"/>
            <a:ext cx="885211" cy="720080"/>
          </a:xfrm>
          <a:prstGeom prst="rect">
            <a:avLst/>
          </a:prstGeom>
          <a:noFill/>
        </p:spPr>
      </p:pic>
      <p:sp>
        <p:nvSpPr>
          <p:cNvPr id="24" name="Скругленный прямоугольник 23"/>
          <p:cNvSpPr/>
          <p:nvPr/>
        </p:nvSpPr>
        <p:spPr>
          <a:xfrm>
            <a:off x="4079776" y="4725144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6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223792" y="4869160"/>
            <a:ext cx="792089" cy="792090"/>
          </a:xfrm>
          <a:prstGeom prst="rect">
            <a:avLst/>
          </a:prstGeom>
          <a:noFill/>
        </p:spPr>
      </p:pic>
      <p:pic>
        <p:nvPicPr>
          <p:cNvPr id="27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87888" y="4869160"/>
            <a:ext cx="792088" cy="792088"/>
          </a:xfrm>
          <a:prstGeom prst="rect">
            <a:avLst/>
          </a:prstGeom>
          <a:noFill/>
        </p:spPr>
      </p:pic>
      <p:pic>
        <p:nvPicPr>
          <p:cNvPr id="28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51984" y="4941168"/>
            <a:ext cx="885211" cy="720080"/>
          </a:xfrm>
          <a:prstGeom prst="rect">
            <a:avLst/>
          </a:prstGeom>
          <a:noFill/>
        </p:spPr>
      </p:pic>
      <p:sp>
        <p:nvSpPr>
          <p:cNvPr id="29" name="Скругленный прямоугольник 28"/>
          <p:cNvSpPr/>
          <p:nvPr/>
        </p:nvSpPr>
        <p:spPr>
          <a:xfrm>
            <a:off x="983432" y="5517232"/>
            <a:ext cx="2880320" cy="108012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30" name="Picture 2" descr="https://image.flaticon.com/icons/png/512/103/103830.png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27448" y="5661248"/>
            <a:ext cx="792089" cy="792090"/>
          </a:xfrm>
          <a:prstGeom prst="rect">
            <a:avLst/>
          </a:prstGeom>
          <a:noFill/>
        </p:spPr>
      </p:pic>
      <p:pic>
        <p:nvPicPr>
          <p:cNvPr id="31" name="Picture 4" descr="https://icon-library.net/images/qr-code-scanner-icon/qr-code-scanner-icon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91544" y="5661248"/>
            <a:ext cx="792088" cy="792088"/>
          </a:xfrm>
          <a:prstGeom prst="rect">
            <a:avLst/>
          </a:prstGeom>
          <a:noFill/>
        </p:spPr>
      </p:pic>
      <p:pic>
        <p:nvPicPr>
          <p:cNvPr id="32" name="Picture 10" descr="https://icon-library.net/images/img_1501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5640" y="5733256"/>
            <a:ext cx="885211" cy="720080"/>
          </a:xfrm>
          <a:prstGeom prst="rect">
            <a:avLst/>
          </a:prstGeom>
          <a:noFill/>
        </p:spPr>
      </p:pic>
      <p:sp>
        <p:nvSpPr>
          <p:cNvPr id="33" name="Стрелка вниз 32"/>
          <p:cNvSpPr/>
          <p:nvPr/>
        </p:nvSpPr>
        <p:spPr>
          <a:xfrm rot="16200000">
            <a:off x="6312024" y="3645024"/>
            <a:ext cx="504056" cy="51125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 rot="16200000">
            <a:off x="8256240" y="3429000"/>
            <a:ext cx="504056" cy="1224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9" t="2765" r="22311" b="2176"/>
          <a:stretch/>
        </p:blipFill>
        <p:spPr>
          <a:xfrm>
            <a:off x="407368" y="1988840"/>
            <a:ext cx="1642778" cy="183604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35560" y="1844824"/>
            <a:ext cx="62646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Регистратор выбытия</a:t>
            </a:r>
            <a:r>
              <a:rPr lang="ru-RU" sz="2400" dirty="0" smtClean="0"/>
              <a:t> </a:t>
            </a:r>
            <a:r>
              <a:rPr lang="ru-RU" dirty="0" smtClean="0"/>
              <a:t>- предоставляется Оператором ЦРПТ по заявкам участников оборота </a:t>
            </a:r>
            <a:r>
              <a:rPr lang="ru-RU" b="1" i="1" u="sng" dirty="0" smtClean="0"/>
              <a:t>бесплатно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/>
          <a:srcRect t="11834" b="20548"/>
          <a:stretch/>
        </p:blipFill>
        <p:spPr>
          <a:xfrm>
            <a:off x="8184232" y="2420888"/>
            <a:ext cx="3376527" cy="18239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1584" y="2996952"/>
            <a:ext cx="57606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/>
              <a:t>УКЭП</a:t>
            </a:r>
            <a:r>
              <a:rPr lang="ru-RU" dirty="0" smtClean="0"/>
              <a:t> - Усиленная квалифицированная</a:t>
            </a:r>
          </a:p>
          <a:p>
            <a:pPr algn="r"/>
            <a:r>
              <a:rPr lang="ru-RU" dirty="0" smtClean="0"/>
              <a:t> электронная подпись. </a:t>
            </a:r>
          </a:p>
          <a:p>
            <a:pPr algn="r"/>
            <a:r>
              <a:rPr lang="ru-RU" dirty="0" smtClean="0"/>
              <a:t>Предоставляет ДИТ, в соответствии с ранее заполненными Анкетами.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26972" y="5190953"/>
            <a:ext cx="79434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err="1" smtClean="0"/>
              <a:t>Криптопровайдер</a:t>
            </a:r>
            <a:r>
              <a:rPr lang="ru-RU" sz="2400" dirty="0" smtClean="0"/>
              <a:t> </a:t>
            </a:r>
            <a:r>
              <a:rPr lang="ru-RU" dirty="0" smtClean="0"/>
              <a:t>(</a:t>
            </a:r>
            <a:r>
              <a:rPr lang="ru-RU" dirty="0" err="1" smtClean="0"/>
              <a:t>Cryptography</a:t>
            </a:r>
            <a:r>
              <a:rPr lang="ru-RU" dirty="0" smtClean="0"/>
              <a:t> </a:t>
            </a:r>
            <a:r>
              <a:rPr lang="ru-RU" dirty="0" err="1" smtClean="0"/>
              <a:t>Service</a:t>
            </a:r>
            <a:r>
              <a:rPr lang="ru-RU" dirty="0" smtClean="0"/>
              <a:t> </a:t>
            </a:r>
            <a:r>
              <a:rPr lang="ru-RU" dirty="0" err="1" smtClean="0"/>
              <a:t>Provider</a:t>
            </a:r>
            <a:r>
              <a:rPr lang="ru-RU" dirty="0" smtClean="0"/>
              <a:t>, CSP) — это специальный независимый модуль, который позволяет осуществлять криптографические операции в операционных системах.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74776" y="5018701"/>
            <a:ext cx="1216655" cy="4258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9391" y="5549630"/>
            <a:ext cx="1304859" cy="407297"/>
          </a:xfrm>
          <a:prstGeom prst="rect">
            <a:avLst/>
          </a:prstGeom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0" y="0"/>
            <a:ext cx="12178364" cy="1325563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EDD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Оборудование маркировки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rgbClr val="FFEDD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8353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12178364" cy="1325563"/>
          </a:xfrm>
          <a:solidFill>
            <a:schemeClr val="tx2"/>
          </a:solidFill>
          <a:ln>
            <a:solidFill>
              <a:schemeClr val="bg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5467" b="1" dirty="0">
                <a:solidFill>
                  <a:srgbClr val="FFEDD5"/>
                </a:solidFill>
              </a:rPr>
              <a:t>Централизация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239349" y="164638"/>
            <a:ext cx="11617291" cy="98125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Требования к оборудованию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1412776"/>
            <a:ext cx="98650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/>
              <a:t>Процессор:</a:t>
            </a:r>
            <a:r>
              <a:rPr lang="ru-RU" dirty="0"/>
              <a:t> Архитектура x86 или x86_64, </a:t>
            </a:r>
            <a:r>
              <a:rPr lang="en-US" dirty="0"/>
              <a:t>Intel I</a:t>
            </a:r>
            <a:r>
              <a:rPr lang="ru-RU" dirty="0"/>
              <a:t>3</a:t>
            </a:r>
          </a:p>
          <a:p>
            <a:pPr lvl="0"/>
            <a:r>
              <a:rPr lang="ru-RU" b="1" dirty="0"/>
              <a:t>Оперативная память: </a:t>
            </a:r>
            <a:r>
              <a:rPr lang="ru-RU" dirty="0"/>
              <a:t>не менее 4 ГБ</a:t>
            </a:r>
          </a:p>
          <a:p>
            <a:pPr lvl="0"/>
            <a:r>
              <a:rPr lang="ru-RU" b="1" dirty="0"/>
              <a:t>Свободное место на жестком диске </a:t>
            </a:r>
            <a:r>
              <a:rPr lang="ru-RU" dirty="0"/>
              <a:t>не менее 2 Гб</a:t>
            </a:r>
          </a:p>
          <a:p>
            <a:pPr lvl="0"/>
            <a:r>
              <a:rPr lang="ru-RU" b="1" dirty="0"/>
              <a:t>Сетевой интерфейс: </a:t>
            </a:r>
            <a:r>
              <a:rPr lang="ru-RU" dirty="0"/>
              <a:t>LAN 100 Мбит/с.</a:t>
            </a:r>
          </a:p>
          <a:p>
            <a:pPr lvl="0"/>
            <a:r>
              <a:rPr lang="ru-RU" b="1" dirty="0"/>
              <a:t>Операционная система: </a:t>
            </a:r>
            <a:r>
              <a:rPr lang="en-US" dirty="0"/>
              <a:t>Windows 7 </a:t>
            </a:r>
            <a:r>
              <a:rPr lang="ru-RU" dirty="0"/>
              <a:t>и выше</a:t>
            </a:r>
          </a:p>
          <a:p>
            <a:pPr lvl="0"/>
            <a:r>
              <a:rPr lang="ru-RU" b="1" dirty="0" err="1"/>
              <a:t>Криптопровайдер</a:t>
            </a:r>
            <a:r>
              <a:rPr lang="ru-RU" b="1" dirty="0"/>
              <a:t> ГОСТ 34.10-2012:</a:t>
            </a:r>
            <a:r>
              <a:rPr lang="ru-RU" dirty="0"/>
              <a:t> КриптоПро CSP 4.0 или выше, </a:t>
            </a:r>
            <a:r>
              <a:rPr lang="ru-RU" dirty="0" err="1"/>
              <a:t>ViPNet</a:t>
            </a:r>
            <a:r>
              <a:rPr lang="ru-RU" dirty="0"/>
              <a:t> CSP 4.2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D055D4C-3DCA-4E3E-8A25-B6E783D30AFA}"/>
              </a:ext>
            </a:extLst>
          </p:cNvPr>
          <p:cNvSpPr/>
          <p:nvPr/>
        </p:nvSpPr>
        <p:spPr>
          <a:xfrm>
            <a:off x="2063552" y="3212976"/>
            <a:ext cx="90730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2</a:t>
            </a:r>
            <a:r>
              <a:rPr lang="en-US" b="1" dirty="0"/>
              <a:t>D </a:t>
            </a:r>
            <a:r>
              <a:rPr lang="ru-RU" b="1" dirty="0"/>
              <a:t>штрих сканер с возможностью чтения </a:t>
            </a:r>
            <a:r>
              <a:rPr lang="ru-RU" b="1" dirty="0" err="1"/>
              <a:t>DataMatrix</a:t>
            </a:r>
            <a:r>
              <a:rPr lang="ru-RU" b="1" dirty="0"/>
              <a:t> кодов.</a:t>
            </a:r>
          </a:p>
          <a:p>
            <a:r>
              <a:rPr lang="ru-RU" dirty="0"/>
              <a:t>Список протестированных сканеров:</a:t>
            </a:r>
          </a:p>
          <a:p>
            <a:r>
              <a:rPr lang="ru-RU" dirty="0"/>
              <a:t> </a:t>
            </a:r>
            <a:r>
              <a:rPr lang="ru-RU" u="sng" dirty="0">
                <a:hlinkClick r:id="rId2"/>
              </a:rPr>
              <a:t>https://честныйзнак.рф/business/projects/medicines/#partners</a:t>
            </a:r>
            <a:endParaRPr lang="ru-RU" dirty="0"/>
          </a:p>
          <a:p>
            <a:r>
              <a:rPr lang="ru-RU" dirty="0"/>
              <a:t>Проверьте свой сканер: </a:t>
            </a:r>
            <a:r>
              <a:rPr lang="ru-RU" u="sng" dirty="0">
                <a:hlinkClick r:id="rId3"/>
              </a:rPr>
              <a:t>https://честныйзнак.рф/barcode/?</a:t>
            </a:r>
            <a:r>
              <a:rPr lang="ru-RU" u="sng" dirty="0" smtClean="0">
                <a:hlinkClick r:id="rId3"/>
              </a:rPr>
              <a:t>category=1</a:t>
            </a:r>
            <a:endParaRPr lang="en-US" u="sng" dirty="0" smtClean="0">
              <a:hlinkClick r:id="rId3"/>
            </a:endParaRPr>
          </a:p>
          <a:p>
            <a:r>
              <a:rPr lang="ru-RU" b="1" dirty="0" smtClean="0"/>
              <a:t>Ценовая категория: </a:t>
            </a:r>
            <a:r>
              <a:rPr lang="en-US" dirty="0" smtClean="0"/>
              <a:t>5</a:t>
            </a:r>
            <a:r>
              <a:rPr lang="ru-RU" dirty="0" smtClean="0"/>
              <a:t>-</a:t>
            </a:r>
            <a:r>
              <a:rPr lang="en-US" dirty="0" smtClean="0"/>
              <a:t>1</a:t>
            </a:r>
            <a:r>
              <a:rPr lang="ru-RU" dirty="0" smtClean="0"/>
              <a:t>0 тыс. Рублей</a:t>
            </a:r>
            <a:r>
              <a:rPr lang="en-US" dirty="0" smtClean="0"/>
              <a:t> </a:t>
            </a:r>
            <a:r>
              <a:rPr lang="ru-RU" dirty="0" smtClean="0"/>
              <a:t>(проводные), </a:t>
            </a:r>
          </a:p>
          <a:p>
            <a:r>
              <a:rPr lang="ru-RU" dirty="0" smtClean="0"/>
              <a:t>		   10-20 тыс. рублей (беспроводные)</a:t>
            </a:r>
            <a:endParaRPr lang="ru-RU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FC6F9A0-4A69-4259-AB88-FB8999BC03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472" y="2060848"/>
            <a:ext cx="1533530" cy="1533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86B47ABF-4EF8-46DF-84B7-0035B7C7B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3284984"/>
            <a:ext cx="1800200" cy="142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4" name="Picture 2" descr="https://www.primopos.com.au/images/detailed/2/1.Datalogic_Falcon_44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560496" y="5229200"/>
            <a:ext cx="1235760" cy="1390447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423592" y="5013176"/>
            <a:ext cx="64087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Требования:</a:t>
            </a:r>
            <a:r>
              <a:rPr lang="ru-RU" dirty="0" smtClean="0"/>
              <a:t> возможность сканирования </a:t>
            </a:r>
            <a:r>
              <a:rPr lang="en-US" dirty="0" err="1" smtClean="0"/>
              <a:t>DataMatrix</a:t>
            </a:r>
            <a:r>
              <a:rPr lang="ru-RU" dirty="0" smtClean="0"/>
              <a:t>-кодов и удобный </a:t>
            </a:r>
            <a:r>
              <a:rPr lang="ru-RU" dirty="0" err="1" smtClean="0"/>
              <a:t>корпус\экран</a:t>
            </a:r>
            <a:r>
              <a:rPr lang="ru-RU" dirty="0" smtClean="0"/>
              <a:t>. </a:t>
            </a:r>
          </a:p>
          <a:p>
            <a:r>
              <a:rPr lang="ru-RU" b="1" dirty="0" smtClean="0"/>
              <a:t>Ценовая категория: </a:t>
            </a:r>
            <a:r>
              <a:rPr lang="ru-RU" dirty="0" smtClean="0"/>
              <a:t>40-60 тыс. рублей.</a:t>
            </a:r>
            <a:br>
              <a:rPr lang="ru-RU" dirty="0" smtClean="0"/>
            </a:br>
            <a:r>
              <a:rPr lang="ru-RU" b="1" dirty="0" smtClean="0"/>
              <a:t>Примеры моделей: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M3 </a:t>
            </a:r>
            <a:r>
              <a:rPr lang="ru-RU" dirty="0" err="1" smtClean="0"/>
              <a:t>Mobile</a:t>
            </a:r>
            <a:r>
              <a:rPr lang="ru-RU" dirty="0" smtClean="0"/>
              <a:t> SL10K SL1K4N-12CWES-HF</a:t>
            </a:r>
            <a:br>
              <a:rPr lang="ru-RU" dirty="0" smtClean="0"/>
            </a:br>
            <a:r>
              <a:rPr lang="ru-RU" dirty="0" err="1" smtClean="0"/>
              <a:t>Honeywell</a:t>
            </a:r>
            <a:r>
              <a:rPr lang="ru-RU" dirty="0" smtClean="0"/>
              <a:t> EDA50K EDA50K-1-C121NGRK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8544272" y="1556792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 smtClean="0"/>
              <a:t>Рабочие станции</a:t>
            </a:r>
            <a:endParaRPr lang="ru-RU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35360" y="458112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Сканер</a:t>
            </a:r>
            <a:endParaRPr lang="ru-RU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9408368" y="4221088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Терминал сбора данных (ТСД)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278689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-12192" y="0"/>
            <a:ext cx="12178364" cy="1196752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Инструкция по заполнению Анкет Медицинской организацией </a:t>
            </a:r>
            <a:b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для работы с ФГИС МДЛП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791807-8CDF-46E3-BFA0-ACFC61EE0A04}"/>
              </a:ext>
            </a:extLst>
          </p:cNvPr>
          <p:cNvSpPr txBox="1"/>
          <p:nvPr/>
        </p:nvSpPr>
        <p:spPr>
          <a:xfrm>
            <a:off x="1487488" y="1556792"/>
            <a:ext cx="8712968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 </a:t>
            </a:r>
            <a:endParaRPr lang="ru-RU" dirty="0"/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ru-RU" dirty="0"/>
              <a:t>Анкету «Общие сведения по МО.</a:t>
            </a:r>
            <a:r>
              <a:rPr lang="en-US" dirty="0" err="1"/>
              <a:t>xls</a:t>
            </a:r>
            <a:r>
              <a:rPr lang="ru-RU" dirty="0"/>
              <a:t>» необходимо заполнить в одном экземпляре на организацию – юридическое лицо.</a:t>
            </a:r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ru-RU" dirty="0"/>
              <a:t>Файл «Анкета </a:t>
            </a:r>
            <a:r>
              <a:rPr lang="ru-RU" dirty="0" smtClean="0"/>
              <a:t>структурного подразделения.</a:t>
            </a:r>
            <a:r>
              <a:rPr lang="en-US" dirty="0" err="1"/>
              <a:t>xls</a:t>
            </a:r>
            <a:r>
              <a:rPr lang="ru-RU" dirty="0"/>
              <a:t>» - заполнить на каждое </a:t>
            </a:r>
            <a:r>
              <a:rPr lang="ru-RU" dirty="0" smtClean="0"/>
              <a:t>структурное подразделение, где осуществляется обособленное получение и/или выбытие ЛП </a:t>
            </a:r>
            <a:r>
              <a:rPr lang="ru-RU" dirty="0"/>
              <a:t>– на каждый адрес, указанный в Приложении к медицинской или фармацевтической лицензии, в случае если будут производиться </a:t>
            </a:r>
            <a:r>
              <a:rPr lang="ru-RU" dirty="0" smtClean="0"/>
              <a:t>обособленные операции </a:t>
            </a:r>
            <a:r>
              <a:rPr lang="ru-RU" dirty="0"/>
              <a:t>с маркированными ЛП.</a:t>
            </a:r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ru-RU" dirty="0"/>
              <a:t>При заполнении сведений о лицензиях в анкете «Общие сведения по МО.</a:t>
            </a:r>
            <a:r>
              <a:rPr lang="en-US" dirty="0" err="1"/>
              <a:t>xls</a:t>
            </a:r>
            <a:r>
              <a:rPr lang="ru-RU" dirty="0"/>
              <a:t>», есть возможность добавить строки, при их недостаточном количестве в шаблоне.</a:t>
            </a:r>
          </a:p>
          <a:p>
            <a:pPr marL="342900" indent="-342900" algn="just">
              <a:spcAft>
                <a:spcPts val="1200"/>
              </a:spcAft>
              <a:buFont typeface="+mj-lt"/>
              <a:buAutoNum type="arabicPeriod"/>
            </a:pPr>
            <a:r>
              <a:rPr lang="ru-RU" dirty="0"/>
              <a:t>Все поля необходимо заполнить информацией, актуальной на дату заполнения Анкет.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7573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47667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>
                <a:solidFill>
                  <a:srgbClr val="FFEDD5"/>
                </a:solidFill>
              </a:rPr>
              <a:t>Анкета «Общие сведения </a:t>
            </a:r>
            <a:r>
              <a:rPr lang="ru-RU" sz="2000" b="1" dirty="0" smtClean="0">
                <a:solidFill>
                  <a:srgbClr val="FFEDD5"/>
                </a:solidFill>
              </a:rPr>
              <a:t>о Медицинской организации»</a:t>
            </a:r>
            <a:endParaRPr lang="ru-RU" sz="2000" b="1" dirty="0">
              <a:solidFill>
                <a:srgbClr val="FFEDD5"/>
              </a:solidFill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/>
        </p:nvGraphicFramePr>
        <p:xfrm>
          <a:off x="551381" y="764704"/>
          <a:ext cx="11017226" cy="5508526"/>
        </p:xfrm>
        <a:graphic>
          <a:graphicData uri="http://schemas.openxmlformats.org/drawingml/2006/table">
            <a:tbl>
              <a:tblPr/>
              <a:tblGrid>
                <a:gridCol w="1989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2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67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2800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46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81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295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181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579671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Общие сведения о Медицинской организации г. Москвы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976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 заполнения Анкеты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76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Полное наименование юридического лица: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78762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ИНН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КПП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976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Тип МО (стационар, диспансер, поликлиника и т.д.)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9671">
                <a:tc gridSpan="8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Количество структурных подразделений МО, осуществляющих приемку и/или выбытие ЛП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00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№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структурного подразделения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адреса подразделения в медицинской лицензии МО</a:t>
                      </a:r>
                      <a:b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(указать № лицензии)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Наличие адреса подразделения в фармацевтической лицензии МО</a:t>
                      </a:r>
                      <a:b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(указать № лицензии)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ru-RU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Адрес подразделения в Приложении к лицензии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26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726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7269">
                <a:tc>
                  <a:txBody>
                    <a:bodyPr/>
                    <a:lstStyle/>
                    <a:p>
                      <a:pPr algn="l" fontAlgn="b"/>
                      <a:r>
                        <a:rPr lang="ru-RU" sz="6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ru-RU" sz="7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962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47667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>
                <a:solidFill>
                  <a:srgbClr val="FFEDD5"/>
                </a:solidFill>
              </a:rPr>
              <a:t>Анкета «Общие сведения </a:t>
            </a:r>
            <a:r>
              <a:rPr lang="ru-RU" sz="2000" b="1" dirty="0" smtClean="0">
                <a:solidFill>
                  <a:srgbClr val="FFEDD5"/>
                </a:solidFill>
              </a:rPr>
              <a:t>о Медицинской организации»</a:t>
            </a:r>
            <a:endParaRPr lang="ru-RU" sz="2000" b="1" dirty="0">
              <a:solidFill>
                <a:srgbClr val="FFEDD5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63352" y="764702"/>
          <a:ext cx="11449272" cy="6094133"/>
        </p:xfrm>
        <a:graphic>
          <a:graphicData uri="http://schemas.openxmlformats.org/drawingml/2006/table">
            <a:tbl>
              <a:tblPr/>
              <a:tblGrid>
                <a:gridCol w="1940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3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45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307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181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055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887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46273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Контактные лица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1163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Уполномоченный сотрудник, </a:t>
                      </a:r>
                      <a:b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отвечающий за оборот маркированных ЛП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ФИО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Должность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5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Электронная почта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Телефон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1163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Уполномоченный сотрудник, </a:t>
                      </a:r>
                      <a:b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отвечающий за оборот маркированных ЛП (дублер)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ФИО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Должность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295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Электронная почта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Телефон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1163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Уполномоченный ИТ-специалист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ФИО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Должность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295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Электронная почта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Телефон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1163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Уполномоченный ИТ-специалист (дублер)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ФИО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5557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Должность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295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Электронная почта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Телефон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00914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регистрации в личном кабинете ФГИС МДЛП</a:t>
                      </a:r>
                      <a:b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(указать дату)*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6273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100" b="1" i="0" u="none" strike="noStrike" dirty="0">
                          <a:solidFill>
                            <a:srgbClr val="F2F2F2"/>
                          </a:solidFill>
                          <a:latin typeface="Calibri"/>
                        </a:rPr>
                        <a:t>Список сотрудников на очное обучение (сотрудники, работающие с ЕМИАС. Маркировка; ИТ - служба)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754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№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ФИО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Должность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Контактный телефон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757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757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7757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7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9712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47667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>
                <a:solidFill>
                  <a:srgbClr val="FFEDD5"/>
                </a:solidFill>
              </a:rPr>
              <a:t>Анкета структурного подразделения Медицинской организации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63351" y="692696"/>
          <a:ext cx="11593289" cy="5917937"/>
        </p:xfrm>
        <a:graphic>
          <a:graphicData uri="http://schemas.openxmlformats.org/drawingml/2006/table">
            <a:tbl>
              <a:tblPr/>
              <a:tblGrid>
                <a:gridCol w="3219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441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0558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79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296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462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2769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2227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Общие сведения о Медицинской организации г. Москвы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52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 заполнения Анкеты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552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юридического лица: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276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ИНН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КПП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227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rgbClr val="F2F2F2"/>
                          </a:solidFill>
                          <a:latin typeface="Calibri"/>
                        </a:rPr>
                        <a:t>Сведения о структурном подразделении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0763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Наименование обособленного подразделения (Аптека, кабинет вакцинации, КДС, приемное отделение и т.д.)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9276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Номер лицензии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Адрес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2227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Организация логистики при работе с ФГИС МДЛП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3326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Среднемесячное количество принятых упаковок ЛП (по данным за последние 12 месяцев)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20763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Количество точек приемки ЛП от Поставщиков (предполагаемые точки сканирования при приемке)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Количество точек отпуска в отделения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(предполагаемые точки сканирования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при отпуске в отделения) 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913524"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Общее количество рабочих мест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(единовременно работающих сотрудников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в каждой точке)  приемки ЛП от Поставщиков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Общее количество рабочих мест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(единовременно работающих сотрудников </a:t>
                      </a:r>
                      <a:b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 каждой точке)  отпуска ЛП в отделения 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48813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47667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>
                <a:solidFill>
                  <a:srgbClr val="FFEDD5"/>
                </a:solidFill>
              </a:rPr>
              <a:t>Анкета структурного подразделения Медицинской организации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407368" y="692696"/>
          <a:ext cx="11305257" cy="5831988"/>
        </p:xfrm>
        <a:graphic>
          <a:graphicData uri="http://schemas.openxmlformats.org/drawingml/2006/table">
            <a:tbl>
              <a:tblPr/>
              <a:tblGrid>
                <a:gridCol w="289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77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426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37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144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38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100" b="1" i="0" u="none" strike="noStrike" dirty="0">
                          <a:solidFill>
                            <a:srgbClr val="F2F2F2"/>
                          </a:solidFill>
                          <a:latin typeface="Calibri"/>
                        </a:rPr>
                        <a:t>Технические характеристики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локальной сети в предполагаемых точках приемки и отпуска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выхода в Интернет из локальной сети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источника бесперебойного питания, шт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2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2D сканеров для считывания Datamatrix кода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(если да, указать количество)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0" i="0" u="sng" strike="noStrike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Ссылка для проверки сканера: https://честныйзнак.рф/barcode/?category=1</a:t>
                      </a:r>
                      <a:endParaRPr lang="ru-RU" sz="1100" b="0" i="0" u="sng" strike="noStrike">
                        <a:solidFill>
                          <a:srgbClr val="0563C1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896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модель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тип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(радио/проводной)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рабочих станций для работы со сканерами (количество)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Наличие свободного порта USB для сканера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(указать количество) 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10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100" b="1" i="0" u="none" strike="noStrike">
                          <a:solidFill>
                            <a:srgbClr val="F2F2F2"/>
                          </a:solidFill>
                          <a:latin typeface="Calibri"/>
                        </a:rPr>
                        <a:t>Настройка личного кабинета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Количество сотрудников, </a:t>
                      </a:r>
                      <a:b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уполномоченных для работы с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Маркировкой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99054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Количество в наличии УКЭП (электронных подписей) у сотрудников, уполномоченных для работы</a:t>
                      </a:r>
                      <a:b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с </a:t>
                      </a:r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Маркировкой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Количество УКЭП, зарегистрированных </a:t>
                      </a:r>
                      <a:b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в личном кабинете ФГИС МДЛП 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103">
                <a:tc gridSpan="6">
                  <a:txBody>
                    <a:bodyPr/>
                    <a:lstStyle/>
                    <a:p>
                      <a:pPr algn="l" fontAlgn="ctr"/>
                      <a:r>
                        <a:rPr lang="ru-RU" sz="1100" b="1" i="0" u="none" strike="noStrike" dirty="0">
                          <a:solidFill>
                            <a:srgbClr val="F2F2F2"/>
                          </a:solidFill>
                          <a:latin typeface="Calibri"/>
                        </a:rPr>
                        <a:t>Организация работы с Регистратором выбытия (РВ)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546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Заявка подана (да/нет)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РВ получены (да/нет)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Дата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6726"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РВ подключен (да/нет)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РВ протестирован (да/нет)</a:t>
                      </a:r>
                    </a:p>
                  </a:txBody>
                  <a:tcPr marL="2523" marR="2523" marT="252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2523" marR="2523" marT="2523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6328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2A81757F-BF1C-47F9-A2C9-5E90D8035AC9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476671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000" b="1" dirty="0" smtClean="0">
                <a:solidFill>
                  <a:srgbClr val="FFEDD5"/>
                </a:solidFill>
              </a:rPr>
              <a:t>Полезные ссылки</a:t>
            </a:r>
            <a:endParaRPr lang="ru-RU" sz="2000" b="1" dirty="0">
              <a:solidFill>
                <a:srgbClr val="FFEDD5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79376" y="1124742"/>
          <a:ext cx="10736752" cy="4968553"/>
        </p:xfrm>
        <a:graphic>
          <a:graphicData uri="http://schemas.openxmlformats.org/drawingml/2006/table">
            <a:tbl>
              <a:tblPr/>
              <a:tblGrid>
                <a:gridCol w="34685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6816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6761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Инструкция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 подключению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медицинских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организаций и аптек к ИС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МДЛП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https://</a:t>
                      </a:r>
                      <a:r>
                        <a:rPr lang="ru-RU" sz="1400" b="0" i="0" u="sng" strike="noStrike" dirty="0" err="1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честныйзнак.рф</a:t>
                      </a:r>
                      <a:r>
                        <a:rPr lang="ru-RU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/</a:t>
                      </a:r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upload/</a:t>
                      </a:r>
                      <a:r>
                        <a:rPr lang="en-US" sz="1400" b="0" i="0" u="sng" strike="noStrike" dirty="0" err="1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iblock</a:t>
                      </a:r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2"/>
                        </a:rPr>
                        <a:t>/945/2019_01_09-_Instruktsiya_po_podklyucheniyu_meditsinskikh_organizatsiy_i_aptek_k_IS_MDLP.pdf</a:t>
                      </a:r>
                      <a:endParaRPr lang="en-US" sz="1400" b="0" i="0" u="sng" strike="noStrike" dirty="0">
                        <a:solidFill>
                          <a:srgbClr val="0563C1"/>
                        </a:solidFill>
                        <a:latin typeface="Calibri"/>
                      </a:endParaRP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761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Руководство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пользователя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Личного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кабинета Участника обращения </a:t>
                      </a:r>
                      <a:endParaRPr lang="en-U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лекарственных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препаратов</a:t>
                      </a: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3"/>
                        </a:rPr>
                        <a:t>https://xn--80ajghhoc2aj1c8b.xn--p1ai/upload/iblock/bac/Rukovodstvo-polzovatelya-lichnogo-kabineta-subekta-obrashcheniya-lekarstvennykh-preparatov.pdf</a:t>
                      </a:r>
                      <a:endParaRPr lang="en-US" sz="1400" b="0" i="0" u="sng" strike="noStrike" dirty="0">
                        <a:solidFill>
                          <a:srgbClr val="0563C1"/>
                        </a:solidFill>
                        <a:latin typeface="Calibri"/>
                      </a:endParaRP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191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  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Получение 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Регистраторов выбытия</a:t>
                      </a: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Заполнить анкету на получение регистраторов эмиссии и выбытия можно в личном кабинете в разделе «Профиль», в подразделе «Анкеты и договоры».</a:t>
                      </a:r>
                      <a:b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</a:b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После заполнения и отправки электронной анкеты заявители получат сформированный пакет документов от ЦРПТ для заключения договора на предоставление регистратора и его обслуживание. Поставка оборудования будет 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осуществляеться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в соответствии с условиями договора, обычно в течение 30 календарных дней после подписания документов. </a:t>
                      </a: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5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https://</a:t>
                      </a:r>
                      <a:r>
                        <a:rPr lang="ru-RU" sz="1400" b="0" i="0" u="sng" strike="noStrike" dirty="0" err="1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честныйзнак.рф</a:t>
                      </a:r>
                      <a:r>
                        <a:rPr lang="ru-RU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/</a:t>
                      </a:r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upload/</a:t>
                      </a:r>
                      <a:r>
                        <a:rPr lang="en-US" sz="1400" b="0" i="0" u="sng" strike="noStrike" dirty="0" err="1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iblock</a:t>
                      </a:r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4"/>
                        </a:rPr>
                        <a:t>/60e/Rukovodstvo-polzovatelya-po-zapolneniyu-anket-na-osnashchenie-oborudovaniem.pdf</a:t>
                      </a:r>
                      <a:endParaRPr lang="en-US" sz="1400" b="0" i="0" u="sng" strike="noStrike" dirty="0">
                        <a:solidFill>
                          <a:srgbClr val="0563C1"/>
                        </a:solidFill>
                        <a:latin typeface="Calibri"/>
                      </a:endParaRP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5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sng" strike="noStrike" dirty="0">
                          <a:solidFill>
                            <a:srgbClr val="0563C1"/>
                          </a:solidFill>
                          <a:latin typeface="Calibri"/>
                          <a:hlinkClick r:id="rId5"/>
                        </a:rPr>
                        <a:t>https://crpt.ru/v-mdlp-dostupny-dlja-zapolnenija-ankety-na-poluchenie-registratorov-jemissii-i-vybytija/</a:t>
                      </a:r>
                      <a:endParaRPr lang="en-US" sz="1400" b="0" i="0" u="sng" strike="noStrike" dirty="0">
                        <a:solidFill>
                          <a:srgbClr val="0563C1"/>
                        </a:solidFill>
                        <a:latin typeface="Calibri"/>
                      </a:endParaRPr>
                    </a:p>
                  </a:txBody>
                  <a:tcPr marL="2553" marR="2553" marT="2553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20726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479376" y="1772816"/>
            <a:ext cx="3096344" cy="21602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Методологическое обеспечение </a:t>
            </a:r>
            <a:r>
              <a:rPr lang="ru-RU" b="1" dirty="0" smtClean="0"/>
              <a:t>(</a:t>
            </a:r>
            <a:r>
              <a:rPr lang="ru-RU" b="1" dirty="0"/>
              <a:t>проекты распорядительных документов, инструкции)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1325563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116632"/>
            <a:ext cx="10972800" cy="92211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ЕМИАС. Маркировка </a:t>
            </a: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Внедрение программно-аппаратного комплекса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51784" y="1700808"/>
            <a:ext cx="3960440" cy="2808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r"/>
            <a:r>
              <a:rPr lang="ru-RU" sz="2400" b="1" dirty="0" smtClean="0"/>
              <a:t>Рабочая Группа ДЗМ и ДИТ </a:t>
            </a:r>
            <a:r>
              <a:rPr lang="ru-RU" sz="2400" b="1" dirty="0" err="1" smtClean="0"/>
              <a:t>Маркировка.Москва</a:t>
            </a:r>
            <a:endParaRPr lang="ru-RU" sz="2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688288" y="1772816"/>
            <a:ext cx="3096344" cy="21602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Определение типов оснащения и конфигурации оборудования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575720" y="5013176"/>
            <a:ext cx="4968552" cy="12241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Мониторинг</a:t>
            </a:r>
          </a:p>
          <a:p>
            <a:pPr algn="ctr"/>
            <a:r>
              <a:rPr lang="ru-RU" b="1" dirty="0" smtClean="0"/>
              <a:t>(пять шагов)</a:t>
            </a:r>
            <a:endParaRPr lang="ru-RU" b="1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112224" y="5229200"/>
            <a:ext cx="3744416" cy="148478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Пользователи:</a:t>
            </a:r>
          </a:p>
          <a:p>
            <a:pPr marL="342900" indent="-342900">
              <a:buAutoNum type="arabicPeriod"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Руководство ДЗМ</a:t>
            </a:r>
          </a:p>
          <a:p>
            <a:pPr marL="342900" indent="-342900">
              <a:buAutoNum type="arabicPeriod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</a:rPr>
              <a:t>Уполномоченные сотрудники, </a:t>
            </a:r>
          </a:p>
          <a:p>
            <a:pPr marL="342900" indent="-342900">
              <a:buAutoNum type="arabicPeriod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</a:rPr>
              <a:t>отвечающие за оборот маркированных ЛП в МО</a:t>
            </a:r>
          </a:p>
          <a:p>
            <a:pPr marL="342900" indent="-342900">
              <a:buAutoNum type="arabicPeriod"/>
            </a:pPr>
            <a:r>
              <a:rPr lang="ru-RU" sz="1400" b="1" dirty="0" smtClean="0">
                <a:solidFill>
                  <a:schemeClr val="tx2">
                    <a:lumMod val="50000"/>
                  </a:schemeClr>
                </a:solidFill>
              </a:rPr>
              <a:t>Руководитель </a:t>
            </a: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ИТ-службы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МО</a:t>
            </a:r>
          </a:p>
        </p:txBody>
      </p:sp>
      <p:sp>
        <p:nvSpPr>
          <p:cNvPr id="22" name="Стрелка вниз 21"/>
          <p:cNvSpPr/>
          <p:nvPr/>
        </p:nvSpPr>
        <p:spPr>
          <a:xfrm>
            <a:off x="5879976" y="4581128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 вниз 23"/>
          <p:cNvSpPr/>
          <p:nvPr/>
        </p:nvSpPr>
        <p:spPr>
          <a:xfrm rot="5400000">
            <a:off x="3575720" y="2852936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8184232" y="2852936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6632" name="Picture 8" descr="http://www.thelogisticsfirm.com/wp-content/uploads/2016/04/dispatch-services-the-logistics-fir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9776" y="1772816"/>
            <a:ext cx="2071192" cy="12369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5231904" y="3212976"/>
            <a:ext cx="2592288" cy="19442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Аттестация</a:t>
            </a: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8976320" y="4221088"/>
            <a:ext cx="2304256" cy="15121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Ввод в промышленную эксплуатацию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78364" cy="980727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116632"/>
            <a:ext cx="10972800" cy="778098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Внедрение </a:t>
            </a: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и обучение</a:t>
            </a:r>
            <a:b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 персонала МО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35360" y="5589240"/>
            <a:ext cx="7128792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smtClean="0"/>
              <a:t>Обучающий </a:t>
            </a:r>
            <a:endParaRPr lang="ru-RU" b="1" dirty="0"/>
          </a:p>
          <a:p>
            <a:pPr algn="r"/>
            <a:r>
              <a:rPr lang="ru-RU" b="1" dirty="0"/>
              <a:t>центр маркировки (</a:t>
            </a:r>
            <a:r>
              <a:rPr lang="ru-RU" b="1" dirty="0" err="1"/>
              <a:t>Сеченовский</a:t>
            </a:r>
            <a:r>
              <a:rPr lang="ru-RU" b="1" dirty="0"/>
              <a:t> Университет</a:t>
            </a:r>
            <a:r>
              <a:rPr lang="ru-RU" sz="2400" b="1" dirty="0"/>
              <a:t>)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544272" y="2996952"/>
            <a:ext cx="2448272" cy="15121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Проведение комплексного тестирования в МО</a:t>
            </a: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511824" y="1412776"/>
            <a:ext cx="2736304" cy="23762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Обучение</a:t>
            </a:r>
          </a:p>
          <a:p>
            <a:pPr algn="ctr"/>
            <a:r>
              <a:rPr lang="ru-RU" b="1" dirty="0" smtClean="0"/>
              <a:t> </a:t>
            </a:r>
            <a:r>
              <a:rPr lang="ru-RU" b="1" dirty="0"/>
              <a:t>(в соответствии со спецификой МО)</a:t>
            </a:r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3791744" y="1844824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 rot="16200000">
            <a:off x="7968208" y="3356992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9336" y="5085184"/>
            <a:ext cx="3456384" cy="79208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МО:</a:t>
            </a:r>
          </a:p>
          <a:p>
            <a:pPr marL="342900" indent="-342900">
              <a:buAutoNum type="arabicPeriod"/>
            </a:pPr>
            <a:r>
              <a:rPr lang="ru-RU" sz="1400" b="1" dirty="0" err="1">
                <a:solidFill>
                  <a:schemeClr val="tx2">
                    <a:lumMod val="50000"/>
                  </a:schemeClr>
                </a:solidFill>
              </a:rPr>
              <a:t>ИТ-служба</a:t>
            </a: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 – 1 человек</a:t>
            </a:r>
          </a:p>
          <a:p>
            <a:pPr marL="342900" indent="-342900">
              <a:buAutoNum type="arabicPeriod"/>
            </a:pPr>
            <a:r>
              <a:rPr lang="ru-RU" sz="1400" b="1" dirty="0">
                <a:solidFill>
                  <a:schemeClr val="tx2">
                    <a:lumMod val="50000"/>
                  </a:schemeClr>
                </a:solidFill>
              </a:rPr>
              <a:t>Аптека – 2 человека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199456" y="2132856"/>
            <a:ext cx="2448272" cy="15121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/>
              <a:t>Определение типов оснащения и конфигурации оборудования </a:t>
            </a:r>
          </a:p>
        </p:txBody>
      </p:sp>
      <p:pic>
        <p:nvPicPr>
          <p:cNvPr id="27650" name="Picture 2" descr="https://chips-journal.ru/uploads/3hj3Q5vHPNrGU3y6zzCj1gn8wPwYI22N_620_41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9376" y="5955784"/>
            <a:ext cx="936104" cy="628096"/>
          </a:xfrm>
          <a:prstGeom prst="rect">
            <a:avLst/>
          </a:prstGeom>
          <a:noFill/>
        </p:spPr>
      </p:pic>
      <p:sp>
        <p:nvSpPr>
          <p:cNvPr id="17" name="Скругленный прямоугольник 16"/>
          <p:cNvSpPr/>
          <p:nvPr/>
        </p:nvSpPr>
        <p:spPr>
          <a:xfrm>
            <a:off x="767408" y="1556792"/>
            <a:ext cx="2304256" cy="7920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/>
              <a:t>Анкетирование МО</a:t>
            </a:r>
          </a:p>
        </p:txBody>
      </p:sp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Скругленный прямоугольник 16"/>
          <p:cNvSpPr/>
          <p:nvPr/>
        </p:nvSpPr>
        <p:spPr>
          <a:xfrm>
            <a:off x="479376" y="2924944"/>
            <a:ext cx="3096344" cy="21602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Техническая поддержка программно-аппаратного комплекса</a:t>
            </a:r>
            <a:endParaRPr lang="ru-RU" b="1" dirty="0"/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6A973CA5-5861-4E55-94FD-35FDA5F6DD3E}"/>
              </a:ext>
            </a:extLst>
          </p:cNvPr>
          <p:cNvSpPr txBox="1">
            <a:spLocks/>
          </p:cNvSpPr>
          <p:nvPr/>
        </p:nvSpPr>
        <p:spPr>
          <a:xfrm>
            <a:off x="1" y="1"/>
            <a:ext cx="12178364" cy="1325563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467" b="1" dirty="0">
              <a:solidFill>
                <a:srgbClr val="FFEDD5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392" y="116632"/>
            <a:ext cx="10972800" cy="92211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ЕМИАС. Маркировка </a:t>
            </a: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800" b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Сопровождение программно-аппаратного комплекса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151784" y="2780928"/>
            <a:ext cx="3960440" cy="28083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r"/>
            <a:r>
              <a:rPr lang="ru-RU" sz="2400" b="1" dirty="0" smtClean="0"/>
              <a:t>Рабочая Группа ДЗМ и ДИТ </a:t>
            </a:r>
            <a:r>
              <a:rPr lang="ru-RU" sz="2400" b="1" dirty="0" err="1" smtClean="0"/>
              <a:t>Маркировка.Москва</a:t>
            </a:r>
            <a:endParaRPr lang="ru-RU" sz="2400" b="1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8688288" y="2924944"/>
            <a:ext cx="3096344" cy="216024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Методологическая поддержка МО</a:t>
            </a:r>
            <a:endParaRPr lang="ru-RU" b="1" dirty="0"/>
          </a:p>
        </p:txBody>
      </p:sp>
      <p:sp>
        <p:nvSpPr>
          <p:cNvPr id="24" name="Стрелка вниз 23"/>
          <p:cNvSpPr/>
          <p:nvPr/>
        </p:nvSpPr>
        <p:spPr>
          <a:xfrm rot="5400000">
            <a:off x="3575720" y="3933056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 rot="16200000">
            <a:off x="8184232" y="3933056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" name="Picture 8" descr="http://www.thelogisticsfirm.com/wp-content/uploads/2016/04/dispatch-services-the-logistics-fir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9776" y="2852936"/>
            <a:ext cx="2071192" cy="12369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0228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021288"/>
          </a:xfrm>
          <a:prstGeom prst="rect">
            <a:avLst/>
          </a:prstGeom>
        </p:spPr>
      </p:pic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0" y="2708920"/>
            <a:ext cx="12192000" cy="4149080"/>
          </a:xfrm>
          <a:gradFill>
            <a:gsLst>
              <a:gs pos="0">
                <a:schemeClr val="accent1">
                  <a:lumMod val="40000"/>
                  <a:lumOff val="60000"/>
                  <a:alpha val="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endParaRPr lang="ru-RU" b="1" dirty="0">
              <a:solidFill>
                <a:schemeClr val="tx2">
                  <a:lumMod val="50000"/>
                </a:schemeClr>
              </a:solidFill>
            </a:endParaRPr>
          </a:p>
          <a:p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СПАСИБО ЗА ВНИМАНИЕ!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C05C6599-EC73-4004-9BD4-0EBC5F0ECAB4}"/>
              </a:ext>
            </a:extLst>
          </p:cNvPr>
          <p:cNvSpPr txBox="1">
            <a:spLocks/>
          </p:cNvSpPr>
          <p:nvPr/>
        </p:nvSpPr>
        <p:spPr>
          <a:xfrm>
            <a:off x="6818" y="5532437"/>
            <a:ext cx="12178364" cy="1325563"/>
          </a:xfrm>
          <a:prstGeom prst="rect">
            <a:avLst/>
          </a:prstGeom>
          <a:solidFill>
            <a:srgbClr val="C00000"/>
          </a:solidFill>
          <a:ln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467" b="1" i="1" dirty="0">
                <a:solidFill>
                  <a:srgbClr val="FFEDD5"/>
                </a:solidFill>
              </a:rPr>
              <a:t>Горячая линия по вопросам Маркировки:</a:t>
            </a:r>
          </a:p>
          <a:p>
            <a:r>
              <a:rPr lang="ru-RU" sz="5467" b="1" i="1" dirty="0">
                <a:solidFill>
                  <a:srgbClr val="FFEDD5"/>
                </a:solidFill>
              </a:rPr>
              <a:t>тел. +7 (495) 775-2000</a:t>
            </a:r>
          </a:p>
          <a:p>
            <a:r>
              <a:rPr lang="ru-RU" sz="5467" b="1" i="1" dirty="0">
                <a:solidFill>
                  <a:srgbClr val="FFEDD5"/>
                </a:solidFill>
              </a:rPr>
              <a:t>e-</a:t>
            </a:r>
            <a:r>
              <a:rPr lang="ru-RU" sz="5467" b="1" i="1" dirty="0" err="1">
                <a:solidFill>
                  <a:srgbClr val="FFEDD5"/>
                </a:solidFill>
              </a:rPr>
              <a:t>mail</a:t>
            </a:r>
            <a:r>
              <a:rPr lang="ru-RU" sz="5467" b="1" i="1" dirty="0">
                <a:solidFill>
                  <a:srgbClr val="FFEDD5"/>
                </a:solidFill>
              </a:rPr>
              <a:t>: mdlp@pharma-soft.ru</a:t>
            </a:r>
          </a:p>
          <a:p>
            <a:r>
              <a:rPr lang="ru-RU" sz="5467" b="1" i="1" dirty="0">
                <a:solidFill>
                  <a:srgbClr val="FFEDD5"/>
                </a:solidFill>
              </a:rPr>
              <a:t>п</a:t>
            </a:r>
            <a:r>
              <a:rPr lang="ru-RU" sz="5467" b="1" i="1" dirty="0" smtClean="0">
                <a:solidFill>
                  <a:srgbClr val="FFEDD5"/>
                </a:solidFill>
              </a:rPr>
              <a:t>о рабочим дням </a:t>
            </a:r>
            <a:r>
              <a:rPr lang="ru-RU" sz="5467" b="1" i="1" dirty="0">
                <a:solidFill>
                  <a:srgbClr val="FFEDD5"/>
                </a:solidFill>
              </a:rPr>
              <a:t>с 9:00 до 18:00</a:t>
            </a:r>
          </a:p>
        </p:txBody>
      </p:sp>
    </p:spTree>
    <p:extLst>
      <p:ext uri="{BB962C8B-B14F-4D97-AF65-F5344CB8AC3E}">
        <p14:creationId xmlns:p14="http://schemas.microsoft.com/office/powerpoint/2010/main" val="2455056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12241</TotalTime>
  <Words>1056</Words>
  <Application>Microsoft Office PowerPoint</Application>
  <PresentationFormat>Широкоэкранный</PresentationFormat>
  <Paragraphs>385</Paragraphs>
  <Slides>20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4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Приемка в МО. Схема 1</vt:lpstr>
      <vt:lpstr>Приемка в МО. Схема 2</vt:lpstr>
      <vt:lpstr>Приемка в МО. Схема 3</vt:lpstr>
      <vt:lpstr>Выбытие в МО. Схема 1</vt:lpstr>
      <vt:lpstr>Выбытие в МО. Схема 2</vt:lpstr>
      <vt:lpstr>Презентация PowerPoint</vt:lpstr>
      <vt:lpstr>Централизация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ЕМИАС. Маркировка  Внедрение программно-аппаратного комплекса</vt:lpstr>
      <vt:lpstr>Внедрение и обучение  персонала МО</vt:lpstr>
      <vt:lpstr>ЕМИАС. Маркировка  Сопровождение программно-аппаратного комплекса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Иришка</dc:creator>
  <cp:lastModifiedBy>Melnik Maya</cp:lastModifiedBy>
  <cp:revision>187</cp:revision>
  <cp:lastPrinted>2019-10-11T11:30:24Z</cp:lastPrinted>
  <dcterms:created xsi:type="dcterms:W3CDTF">2018-10-14T17:20:51Z</dcterms:created>
  <dcterms:modified xsi:type="dcterms:W3CDTF">2019-10-16T12:06:09Z</dcterms:modified>
</cp:coreProperties>
</file>