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816" r:id="rId1"/>
  </p:sldMasterIdLst>
  <p:notesMasterIdLst>
    <p:notesMasterId r:id="rId25"/>
  </p:notesMasterIdLst>
  <p:sldIdLst>
    <p:sldId id="281" r:id="rId2"/>
    <p:sldId id="415" r:id="rId3"/>
    <p:sldId id="373" r:id="rId4"/>
    <p:sldId id="382" r:id="rId5"/>
    <p:sldId id="376" r:id="rId6"/>
    <p:sldId id="430" r:id="rId7"/>
    <p:sldId id="374" r:id="rId8"/>
    <p:sldId id="419" r:id="rId9"/>
    <p:sldId id="428" r:id="rId10"/>
    <p:sldId id="421" r:id="rId11"/>
    <p:sldId id="413" r:id="rId12"/>
    <p:sldId id="414" r:id="rId13"/>
    <p:sldId id="429" r:id="rId14"/>
    <p:sldId id="418" r:id="rId15"/>
    <p:sldId id="431" r:id="rId16"/>
    <p:sldId id="417" r:id="rId17"/>
    <p:sldId id="425" r:id="rId18"/>
    <p:sldId id="426" r:id="rId19"/>
    <p:sldId id="400" r:id="rId20"/>
    <p:sldId id="407" r:id="rId21"/>
    <p:sldId id="395" r:id="rId22"/>
    <p:sldId id="292" r:id="rId23"/>
    <p:sldId id="388" r:id="rId24"/>
  </p:sldIdLst>
  <p:sldSz cx="9144000" cy="6858000" type="screen4x3"/>
  <p:notesSz cx="9926638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8F9668"/>
    <a:srgbClr val="818C72"/>
    <a:srgbClr val="003300"/>
    <a:srgbClr val="884106"/>
    <a:srgbClr val="920000"/>
    <a:srgbClr val="006600"/>
    <a:srgbClr val="0808B8"/>
    <a:srgbClr val="7ABC32"/>
    <a:srgbClr val="7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5287" autoAdjust="0"/>
  </p:normalViewPr>
  <p:slideViewPr>
    <p:cSldViewPr>
      <p:cViewPr>
        <p:scale>
          <a:sx n="81" d="100"/>
          <a:sy n="81" d="100"/>
        </p:scale>
        <p:origin x="-1674" y="-3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8CBD63-BA65-4F8C-B704-B3182D78F4DF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143894-E414-4855-96DD-DDD8C7FE338D}">
      <dgm:prSet phldrT="[Текст]" custT="1"/>
      <dgm:spPr>
        <a:solidFill>
          <a:srgbClr val="002060"/>
        </a:solidFill>
      </dgm:spPr>
      <dgm:t>
        <a:bodyPr rIns="396000"/>
        <a:lstStyle/>
        <a:p>
          <a:pPr algn="r"/>
          <a:r>
            <a:rPr lang="ru-RU" sz="1800" dirty="0"/>
            <a:t>2016</a:t>
          </a:r>
        </a:p>
      </dgm:t>
    </dgm:pt>
    <dgm:pt modelId="{338EE5B3-6205-4126-A109-3998E41BFA24}" type="parTrans" cxnId="{F6CA32FC-FD20-48CB-B0A6-F240352914BA}">
      <dgm:prSet/>
      <dgm:spPr/>
      <dgm:t>
        <a:bodyPr/>
        <a:lstStyle/>
        <a:p>
          <a:endParaRPr lang="ru-RU"/>
        </a:p>
      </dgm:t>
    </dgm:pt>
    <dgm:pt modelId="{E1DD36C1-946F-42E2-91BB-FBACE1273F6D}" type="sibTrans" cxnId="{F6CA32FC-FD20-48CB-B0A6-F240352914BA}">
      <dgm:prSet/>
      <dgm:spPr/>
      <dgm:t>
        <a:bodyPr/>
        <a:lstStyle/>
        <a:p>
          <a:endParaRPr lang="ru-RU"/>
        </a:p>
      </dgm:t>
    </dgm:pt>
    <dgm:pt modelId="{B36E7745-571F-4DA1-B359-D77772193395}">
      <dgm:prSet phldrT="[Текст]" custT="1"/>
      <dgm:spPr>
        <a:solidFill>
          <a:srgbClr val="006600"/>
        </a:solidFill>
      </dgm:spPr>
      <dgm:t>
        <a:bodyPr rIns="288000"/>
        <a:lstStyle/>
        <a:p>
          <a:pPr algn="r"/>
          <a:r>
            <a:rPr lang="ru-RU" sz="1800" dirty="0"/>
            <a:t>2017</a:t>
          </a:r>
        </a:p>
      </dgm:t>
    </dgm:pt>
    <dgm:pt modelId="{3C68CB78-57E1-420D-BB84-87EEE98C2065}" type="parTrans" cxnId="{0E42B9FC-9F85-4A39-93F5-C1C8C953EA09}">
      <dgm:prSet/>
      <dgm:spPr/>
      <dgm:t>
        <a:bodyPr/>
        <a:lstStyle/>
        <a:p>
          <a:endParaRPr lang="ru-RU"/>
        </a:p>
      </dgm:t>
    </dgm:pt>
    <dgm:pt modelId="{236505F5-F094-4324-8461-C034F31D890A}" type="sibTrans" cxnId="{0E42B9FC-9F85-4A39-93F5-C1C8C953EA09}">
      <dgm:prSet/>
      <dgm:spPr/>
      <dgm:t>
        <a:bodyPr/>
        <a:lstStyle/>
        <a:p>
          <a:endParaRPr lang="ru-RU"/>
        </a:p>
      </dgm:t>
    </dgm:pt>
    <dgm:pt modelId="{6CE4FACB-31E5-4D8C-B096-00E036D2669D}">
      <dgm:prSet phldrT="[Текст]" custT="1"/>
      <dgm:spPr>
        <a:solidFill>
          <a:srgbClr val="006600"/>
        </a:solidFill>
      </dgm:spPr>
      <dgm:t>
        <a:bodyPr rIns="252000"/>
        <a:lstStyle/>
        <a:p>
          <a:pPr algn="r"/>
          <a:r>
            <a:rPr lang="ru-RU" sz="1800" dirty="0"/>
            <a:t>2018</a:t>
          </a:r>
        </a:p>
      </dgm:t>
    </dgm:pt>
    <dgm:pt modelId="{C741BE8D-5534-428D-A6EE-94D5FDED5C91}" type="parTrans" cxnId="{731D2472-5155-4912-84DA-45DF19029078}">
      <dgm:prSet/>
      <dgm:spPr/>
      <dgm:t>
        <a:bodyPr/>
        <a:lstStyle/>
        <a:p>
          <a:endParaRPr lang="ru-RU"/>
        </a:p>
      </dgm:t>
    </dgm:pt>
    <dgm:pt modelId="{87C6ECEC-DDA2-4B7D-89F3-6B551DC288C9}" type="sibTrans" cxnId="{731D2472-5155-4912-84DA-45DF19029078}">
      <dgm:prSet/>
      <dgm:spPr/>
      <dgm:t>
        <a:bodyPr/>
        <a:lstStyle/>
        <a:p>
          <a:endParaRPr lang="ru-RU"/>
        </a:p>
      </dgm:t>
    </dgm:pt>
    <dgm:pt modelId="{5E3F03E6-A359-4099-94B5-4EC2ACE296E9}">
      <dgm:prSet/>
      <dgm:spPr>
        <a:solidFill>
          <a:schemeClr val="accent6">
            <a:lumMod val="75000"/>
          </a:schemeClr>
        </a:solidFill>
      </dgm:spPr>
      <dgm:t>
        <a:bodyPr rIns="288000"/>
        <a:lstStyle/>
        <a:p>
          <a:pPr algn="r"/>
          <a:r>
            <a:rPr lang="ru-RU" dirty="0"/>
            <a:t>2019</a:t>
          </a:r>
        </a:p>
      </dgm:t>
    </dgm:pt>
    <dgm:pt modelId="{579052FD-AC5E-49D7-BC6A-4AE0F673613F}" type="parTrans" cxnId="{76A1F969-949D-4728-A37F-72B22C64D569}">
      <dgm:prSet/>
      <dgm:spPr/>
      <dgm:t>
        <a:bodyPr/>
        <a:lstStyle/>
        <a:p>
          <a:endParaRPr lang="ru-RU"/>
        </a:p>
      </dgm:t>
    </dgm:pt>
    <dgm:pt modelId="{E49432E8-1463-4FA4-937B-6C2E62EB764C}" type="sibTrans" cxnId="{76A1F969-949D-4728-A37F-72B22C64D569}">
      <dgm:prSet/>
      <dgm:spPr/>
      <dgm:t>
        <a:bodyPr/>
        <a:lstStyle/>
        <a:p>
          <a:endParaRPr lang="ru-RU"/>
        </a:p>
      </dgm:t>
    </dgm:pt>
    <dgm:pt modelId="{D83F1165-5AE9-4958-909D-EC5BC11FDE9D}">
      <dgm:prSet custT="1"/>
      <dgm:spPr>
        <a:solidFill>
          <a:schemeClr val="tx2">
            <a:lumMod val="40000"/>
            <a:lumOff val="60000"/>
          </a:schemeClr>
        </a:solidFill>
      </dgm:spPr>
      <dgm:t>
        <a:bodyPr lIns="72000" rIns="0"/>
        <a:lstStyle/>
        <a:p>
          <a:pPr algn="r"/>
          <a:r>
            <a:rPr lang="ru-RU" sz="1600" dirty="0">
              <a:solidFill>
                <a:schemeClr val="tx2">
                  <a:lumMod val="60000"/>
                  <a:lumOff val="40000"/>
                </a:schemeClr>
              </a:solidFill>
            </a:rPr>
            <a:t>2020</a:t>
          </a:r>
        </a:p>
      </dgm:t>
    </dgm:pt>
    <dgm:pt modelId="{066F866A-9CC5-4A98-BAAE-95B68A243DFC}" type="parTrans" cxnId="{2A0C6CB2-E159-4998-AA65-1DE3D1252235}">
      <dgm:prSet/>
      <dgm:spPr/>
      <dgm:t>
        <a:bodyPr/>
        <a:lstStyle/>
        <a:p>
          <a:endParaRPr lang="ru-RU"/>
        </a:p>
      </dgm:t>
    </dgm:pt>
    <dgm:pt modelId="{E014213A-86E5-4DF1-9B74-E0C993A2539B}" type="sibTrans" cxnId="{2A0C6CB2-E159-4998-AA65-1DE3D1252235}">
      <dgm:prSet/>
      <dgm:spPr/>
      <dgm:t>
        <a:bodyPr/>
        <a:lstStyle/>
        <a:p>
          <a:endParaRPr lang="ru-RU"/>
        </a:p>
      </dgm:t>
    </dgm:pt>
    <dgm:pt modelId="{06496681-80EC-4D10-A2EB-2A28C12C9D79}" type="pres">
      <dgm:prSet presAssocID="{108CBD63-BA65-4F8C-B704-B3182D78F4D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01F3E1-897C-4D49-BD77-10F5CADE8727}" type="pres">
      <dgm:prSet presAssocID="{4D143894-E414-4855-96DD-DDD8C7FE338D}" presName="parTxOnly" presStyleLbl="node1" presStyleIdx="0" presStyleCnt="5" custScaleX="704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B0D8E1-4225-40EC-AEF6-165F44B905E2}" type="pres">
      <dgm:prSet presAssocID="{E1DD36C1-946F-42E2-91BB-FBACE1273F6D}" presName="parSpace" presStyleCnt="0"/>
      <dgm:spPr/>
    </dgm:pt>
    <dgm:pt modelId="{117490D4-5B81-426C-8132-D3191677948E}" type="pres">
      <dgm:prSet presAssocID="{B36E7745-571F-4DA1-B359-D77772193395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FBFCDB-68E7-4781-B052-5E274E01CDCE}" type="pres">
      <dgm:prSet presAssocID="{236505F5-F094-4324-8461-C034F31D890A}" presName="parSpace" presStyleCnt="0"/>
      <dgm:spPr/>
    </dgm:pt>
    <dgm:pt modelId="{F0B54434-7C84-42A7-991F-9ACB8D3B5D92}" type="pres">
      <dgm:prSet presAssocID="{6CE4FACB-31E5-4D8C-B096-00E036D2669D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31CC1-176E-45D8-9777-94EEDE0AB615}" type="pres">
      <dgm:prSet presAssocID="{87C6ECEC-DDA2-4B7D-89F3-6B551DC288C9}" presName="parSpace" presStyleCnt="0"/>
      <dgm:spPr/>
    </dgm:pt>
    <dgm:pt modelId="{DED21B03-DDE1-4D0A-84C4-1AD5851AC78E}" type="pres">
      <dgm:prSet presAssocID="{5E3F03E6-A359-4099-94B5-4EC2ACE296E9}" presName="parTxOnly" presStyleLbl="node1" presStyleIdx="3" presStyleCnt="5" custScaleX="855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BFE150-853D-4624-9D54-357D637A4F70}" type="pres">
      <dgm:prSet presAssocID="{E49432E8-1463-4FA4-937B-6C2E62EB764C}" presName="parSpace" presStyleCnt="0"/>
      <dgm:spPr/>
    </dgm:pt>
    <dgm:pt modelId="{50C4979F-6EC9-46AC-9F2B-FCC1ED2DC46E}" type="pres">
      <dgm:prSet presAssocID="{D83F1165-5AE9-4958-909D-EC5BC11FDE9D}" presName="parTxOnly" presStyleLbl="node1" presStyleIdx="4" presStyleCnt="5" custScaleX="400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1D2472-5155-4912-84DA-45DF19029078}" srcId="{108CBD63-BA65-4F8C-B704-B3182D78F4DF}" destId="{6CE4FACB-31E5-4D8C-B096-00E036D2669D}" srcOrd="2" destOrd="0" parTransId="{C741BE8D-5534-428D-A6EE-94D5FDED5C91}" sibTransId="{87C6ECEC-DDA2-4B7D-89F3-6B551DC288C9}"/>
    <dgm:cxn modelId="{78ADE68C-8F26-4070-A51B-EB4DACBEFB5E}" type="presOf" srcId="{D83F1165-5AE9-4958-909D-EC5BC11FDE9D}" destId="{50C4979F-6EC9-46AC-9F2B-FCC1ED2DC46E}" srcOrd="0" destOrd="0" presId="urn:microsoft.com/office/officeart/2005/8/layout/hChevron3"/>
    <dgm:cxn modelId="{39F525AC-E432-4697-93F5-58119C8F6A11}" type="presOf" srcId="{108CBD63-BA65-4F8C-B704-B3182D78F4DF}" destId="{06496681-80EC-4D10-A2EB-2A28C12C9D79}" srcOrd="0" destOrd="0" presId="urn:microsoft.com/office/officeart/2005/8/layout/hChevron3"/>
    <dgm:cxn modelId="{0E42B9FC-9F85-4A39-93F5-C1C8C953EA09}" srcId="{108CBD63-BA65-4F8C-B704-B3182D78F4DF}" destId="{B36E7745-571F-4DA1-B359-D77772193395}" srcOrd="1" destOrd="0" parTransId="{3C68CB78-57E1-420D-BB84-87EEE98C2065}" sibTransId="{236505F5-F094-4324-8461-C034F31D890A}"/>
    <dgm:cxn modelId="{93C7BF2E-EE15-4AA5-8A2C-AF757F2BE919}" type="presOf" srcId="{5E3F03E6-A359-4099-94B5-4EC2ACE296E9}" destId="{DED21B03-DDE1-4D0A-84C4-1AD5851AC78E}" srcOrd="0" destOrd="0" presId="urn:microsoft.com/office/officeart/2005/8/layout/hChevron3"/>
    <dgm:cxn modelId="{92909737-7590-4116-8798-12AF957E9EB2}" type="presOf" srcId="{4D143894-E414-4855-96DD-DDD8C7FE338D}" destId="{C101F3E1-897C-4D49-BD77-10F5CADE8727}" srcOrd="0" destOrd="0" presId="urn:microsoft.com/office/officeart/2005/8/layout/hChevron3"/>
    <dgm:cxn modelId="{0B0C0449-F591-4ABD-B01A-68ABCCA55B12}" type="presOf" srcId="{6CE4FACB-31E5-4D8C-B096-00E036D2669D}" destId="{F0B54434-7C84-42A7-991F-9ACB8D3B5D92}" srcOrd="0" destOrd="0" presId="urn:microsoft.com/office/officeart/2005/8/layout/hChevron3"/>
    <dgm:cxn modelId="{2A0C6CB2-E159-4998-AA65-1DE3D1252235}" srcId="{108CBD63-BA65-4F8C-B704-B3182D78F4DF}" destId="{D83F1165-5AE9-4958-909D-EC5BC11FDE9D}" srcOrd="4" destOrd="0" parTransId="{066F866A-9CC5-4A98-BAAE-95B68A243DFC}" sibTransId="{E014213A-86E5-4DF1-9B74-E0C993A2539B}"/>
    <dgm:cxn modelId="{9D7E7782-9055-4E28-A037-6C81A3026E4C}" type="presOf" srcId="{B36E7745-571F-4DA1-B359-D77772193395}" destId="{117490D4-5B81-426C-8132-D3191677948E}" srcOrd="0" destOrd="0" presId="urn:microsoft.com/office/officeart/2005/8/layout/hChevron3"/>
    <dgm:cxn modelId="{F6CA32FC-FD20-48CB-B0A6-F240352914BA}" srcId="{108CBD63-BA65-4F8C-B704-B3182D78F4DF}" destId="{4D143894-E414-4855-96DD-DDD8C7FE338D}" srcOrd="0" destOrd="0" parTransId="{338EE5B3-6205-4126-A109-3998E41BFA24}" sibTransId="{E1DD36C1-946F-42E2-91BB-FBACE1273F6D}"/>
    <dgm:cxn modelId="{76A1F969-949D-4728-A37F-72B22C64D569}" srcId="{108CBD63-BA65-4F8C-B704-B3182D78F4DF}" destId="{5E3F03E6-A359-4099-94B5-4EC2ACE296E9}" srcOrd="3" destOrd="0" parTransId="{579052FD-AC5E-49D7-BC6A-4AE0F673613F}" sibTransId="{E49432E8-1463-4FA4-937B-6C2E62EB764C}"/>
    <dgm:cxn modelId="{10DDEFB0-0D91-46F4-AD85-B678E418A363}" type="presParOf" srcId="{06496681-80EC-4D10-A2EB-2A28C12C9D79}" destId="{C101F3E1-897C-4D49-BD77-10F5CADE8727}" srcOrd="0" destOrd="0" presId="urn:microsoft.com/office/officeart/2005/8/layout/hChevron3"/>
    <dgm:cxn modelId="{31E19028-8CD0-42D3-B22D-9E9528A183DF}" type="presParOf" srcId="{06496681-80EC-4D10-A2EB-2A28C12C9D79}" destId="{F7B0D8E1-4225-40EC-AEF6-165F44B905E2}" srcOrd="1" destOrd="0" presId="urn:microsoft.com/office/officeart/2005/8/layout/hChevron3"/>
    <dgm:cxn modelId="{3F774447-9D2B-4DE8-8853-F743066258C6}" type="presParOf" srcId="{06496681-80EC-4D10-A2EB-2A28C12C9D79}" destId="{117490D4-5B81-426C-8132-D3191677948E}" srcOrd="2" destOrd="0" presId="urn:microsoft.com/office/officeart/2005/8/layout/hChevron3"/>
    <dgm:cxn modelId="{74FF87D4-89E3-49F6-985D-1546B1B6FF6D}" type="presParOf" srcId="{06496681-80EC-4D10-A2EB-2A28C12C9D79}" destId="{23FBFCDB-68E7-4781-B052-5E274E01CDCE}" srcOrd="3" destOrd="0" presId="urn:microsoft.com/office/officeart/2005/8/layout/hChevron3"/>
    <dgm:cxn modelId="{38A84510-15B1-4521-8B20-29E60E5AB3A8}" type="presParOf" srcId="{06496681-80EC-4D10-A2EB-2A28C12C9D79}" destId="{F0B54434-7C84-42A7-991F-9ACB8D3B5D92}" srcOrd="4" destOrd="0" presId="urn:microsoft.com/office/officeart/2005/8/layout/hChevron3"/>
    <dgm:cxn modelId="{96AFCBC9-8BB9-44F7-AF81-0B5D2CECA10D}" type="presParOf" srcId="{06496681-80EC-4D10-A2EB-2A28C12C9D79}" destId="{F2431CC1-176E-45D8-9777-94EEDE0AB615}" srcOrd="5" destOrd="0" presId="urn:microsoft.com/office/officeart/2005/8/layout/hChevron3"/>
    <dgm:cxn modelId="{A20FBA39-18D0-4029-B6D3-E9D7B5ED2210}" type="presParOf" srcId="{06496681-80EC-4D10-A2EB-2A28C12C9D79}" destId="{DED21B03-DDE1-4D0A-84C4-1AD5851AC78E}" srcOrd="6" destOrd="0" presId="urn:microsoft.com/office/officeart/2005/8/layout/hChevron3"/>
    <dgm:cxn modelId="{F5A6AA0C-F7F4-4C2C-9022-4439570964F8}" type="presParOf" srcId="{06496681-80EC-4D10-A2EB-2A28C12C9D79}" destId="{58BFE150-853D-4624-9D54-357D637A4F70}" srcOrd="7" destOrd="0" presId="urn:microsoft.com/office/officeart/2005/8/layout/hChevron3"/>
    <dgm:cxn modelId="{CA422F54-259F-4622-9BB6-C88AFFE9490F}" type="presParOf" srcId="{06496681-80EC-4D10-A2EB-2A28C12C9D79}" destId="{50C4979F-6EC9-46AC-9F2B-FCC1ED2DC46E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1F3E1-897C-4D49-BD77-10F5CADE8727}">
      <dsp:nvSpPr>
        <dsp:cNvPr id="0" name=""/>
        <dsp:cNvSpPr/>
      </dsp:nvSpPr>
      <dsp:spPr>
        <a:xfrm>
          <a:off x="1112" y="0"/>
          <a:ext cx="1926818" cy="49210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48006" rIns="396000" bIns="48006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2016</a:t>
          </a:r>
        </a:p>
      </dsp:txBody>
      <dsp:txXfrm>
        <a:off x="1112" y="0"/>
        <a:ext cx="1803793" cy="492100"/>
      </dsp:txXfrm>
    </dsp:sp>
    <dsp:sp modelId="{117490D4-5B81-426C-8132-D3191677948E}">
      <dsp:nvSpPr>
        <dsp:cNvPr id="0" name=""/>
        <dsp:cNvSpPr/>
      </dsp:nvSpPr>
      <dsp:spPr>
        <a:xfrm>
          <a:off x="1380927" y="0"/>
          <a:ext cx="2735014" cy="492100"/>
        </a:xfrm>
        <a:prstGeom prst="chevron">
          <a:avLst/>
        </a:prstGeom>
        <a:solidFill>
          <a:srgbClr val="00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48006" rIns="288000" bIns="48006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2017</a:t>
          </a:r>
        </a:p>
      </dsp:txBody>
      <dsp:txXfrm>
        <a:off x="1626977" y="0"/>
        <a:ext cx="2242914" cy="492100"/>
      </dsp:txXfrm>
    </dsp:sp>
    <dsp:sp modelId="{F0B54434-7C84-42A7-991F-9ACB8D3B5D92}">
      <dsp:nvSpPr>
        <dsp:cNvPr id="0" name=""/>
        <dsp:cNvSpPr/>
      </dsp:nvSpPr>
      <dsp:spPr>
        <a:xfrm>
          <a:off x="3568939" y="0"/>
          <a:ext cx="2735014" cy="492100"/>
        </a:xfrm>
        <a:prstGeom prst="chevron">
          <a:avLst/>
        </a:prstGeom>
        <a:solidFill>
          <a:srgbClr val="00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48006" rIns="252000" bIns="48006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2018</a:t>
          </a:r>
        </a:p>
      </dsp:txBody>
      <dsp:txXfrm>
        <a:off x="3814989" y="0"/>
        <a:ext cx="2242914" cy="492100"/>
      </dsp:txXfrm>
    </dsp:sp>
    <dsp:sp modelId="{DED21B03-DDE1-4D0A-84C4-1AD5851AC78E}">
      <dsp:nvSpPr>
        <dsp:cNvPr id="0" name=""/>
        <dsp:cNvSpPr/>
      </dsp:nvSpPr>
      <dsp:spPr>
        <a:xfrm>
          <a:off x="5756951" y="0"/>
          <a:ext cx="2338848" cy="492100"/>
        </a:xfrm>
        <a:prstGeom prst="chevr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288000" bIns="66675" numCol="1" spcCol="1270" anchor="ctr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/>
            <a:t>2019</a:t>
          </a:r>
        </a:p>
      </dsp:txBody>
      <dsp:txXfrm>
        <a:off x="6003001" y="0"/>
        <a:ext cx="1846748" cy="492100"/>
      </dsp:txXfrm>
    </dsp:sp>
    <dsp:sp modelId="{50C4979F-6EC9-46AC-9F2B-FCC1ED2DC46E}">
      <dsp:nvSpPr>
        <dsp:cNvPr id="0" name=""/>
        <dsp:cNvSpPr/>
      </dsp:nvSpPr>
      <dsp:spPr>
        <a:xfrm>
          <a:off x="7548797" y="0"/>
          <a:ext cx="1094088" cy="492100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0" tIns="42672" rIns="0" bIns="4267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solidFill>
                <a:schemeClr val="tx2">
                  <a:lumMod val="60000"/>
                  <a:lumOff val="40000"/>
                </a:schemeClr>
              </a:solidFill>
            </a:rPr>
            <a:t>2020</a:t>
          </a:r>
        </a:p>
      </dsp:txBody>
      <dsp:txXfrm>
        <a:off x="7794847" y="0"/>
        <a:ext cx="601988" cy="4921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4301543" cy="342899"/>
          </a:xfrm>
          <a:prstGeom prst="rect">
            <a:avLst/>
          </a:prstGeom>
        </p:spPr>
        <p:txBody>
          <a:bodyPr vert="horz" lIns="92684" tIns="46343" rIns="92684" bIns="4634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800" y="4"/>
            <a:ext cx="4301543" cy="342899"/>
          </a:xfrm>
          <a:prstGeom prst="rect">
            <a:avLst/>
          </a:prstGeom>
        </p:spPr>
        <p:txBody>
          <a:bodyPr vert="horz" lIns="92684" tIns="46343" rIns="92684" bIns="4634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B1FD3A9-1176-47D3-8CAF-8492287C3E99}" type="datetimeFigureOut">
              <a:rPr lang="ru-RU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684" tIns="46343" rIns="92684" bIns="46343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4" y="3257553"/>
            <a:ext cx="7941310" cy="3086100"/>
          </a:xfrm>
          <a:prstGeom prst="rect">
            <a:avLst/>
          </a:prstGeom>
        </p:spPr>
        <p:txBody>
          <a:bodyPr vert="horz" lIns="92684" tIns="46343" rIns="92684" bIns="46343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6513914"/>
            <a:ext cx="4301543" cy="342899"/>
          </a:xfrm>
          <a:prstGeom prst="rect">
            <a:avLst/>
          </a:prstGeom>
        </p:spPr>
        <p:txBody>
          <a:bodyPr vert="horz" lIns="92684" tIns="46343" rIns="92684" bIns="4634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800" y="6513914"/>
            <a:ext cx="4301543" cy="342899"/>
          </a:xfrm>
          <a:prstGeom prst="rect">
            <a:avLst/>
          </a:prstGeom>
        </p:spPr>
        <p:txBody>
          <a:bodyPr vert="horz" lIns="92684" tIns="46343" rIns="92684" bIns="4634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CBA87A8-5CDF-45F6-B5B0-A2CFC28C3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8334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B27ED6-04CC-4436-B34A-D2A531DDD2C8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7F7B47-66ED-452C-AA47-C8E2881E1D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3A6446-6977-4F2E-9E37-629EE44D9C65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B70457-2D8F-4782-B78E-519693B5D585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0DFB8B-E8A5-4B86-8B71-6FEB58CF92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919D10-BB2D-4E29-9556-6C1F13A5254D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511BA1-E9DC-487D-8C2C-B1B07E2C00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874E30-34B5-43E0-A826-5893962F2304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E27804-67FD-4B31-B30B-323B21FABDF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740D96-4D26-4AF2-8F80-D2A6394540FB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6030BD-2ED6-45F1-A2F9-6F084B33BF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2E2B43-F0D2-414E-9912-60FFDEA5D30F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7EADA9-B96E-4DAF-A426-D5028680D4B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8F988F-0533-4539-972A-E35B8653C1A4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61ACDE-FDFE-4491-92CA-AD73208B34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9E0C6C-75C2-431F-AF49-9AEF09E1962E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462071-33ED-4D58-8603-BA80389B80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2BFBC-DBC1-4A04-81E4-79A1B4BAB9F5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458B00-471E-411B-9E1C-5F25305EBE1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0221D9-FE3C-42D0-B857-C0508E06871D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8B698-EE45-44BD-8907-2B7BF01F708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A4F6CAA-9396-470D-A189-E8D3D400E42E}" type="datetime1">
              <a:rPr lang="ru-RU" smtClean="0"/>
              <a:pPr>
                <a:defRPr/>
              </a:pPr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33B5326-146D-4F15-BDB0-5D25060573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.gov.ru/ru/appeals/faq/39/" TargetMode="External"/><Relationship Id="rId2" Type="http://schemas.openxmlformats.org/officeDocument/2006/relationships/hyperlink" Target="http://www.roszdravnadzor.ru/services/license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s://fias.nalog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upport@crpt.ru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gb3zelao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https://static12.insales.ru/files/1/5131/1250315/original/karta_RF_2.png"/>
          <p:cNvPicPr>
            <a:picLocks noChangeAspect="1" noChangeArrowheads="1"/>
          </p:cNvPicPr>
          <p:nvPr/>
        </p:nvPicPr>
        <p:blipFill>
          <a:blip r:embed="rId2" cstate="print">
            <a:lum bright="57000" contrast="-100000"/>
          </a:blip>
          <a:srcRect/>
          <a:stretch>
            <a:fillRect/>
          </a:stretch>
        </p:blipFill>
        <p:spPr bwMode="auto">
          <a:xfrm>
            <a:off x="0" y="642918"/>
            <a:ext cx="9047968" cy="546610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582730"/>
            <a:ext cx="9144000" cy="3060848"/>
          </a:xfrm>
          <a:prstGeom prst="rect">
            <a:avLst/>
          </a:prstGeom>
          <a:noFill/>
        </p:spPr>
        <p:txBody>
          <a:bodyPr wrap="square" lIns="105165" tIns="52583" rIns="105165" bIns="52583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ПОДГОТОВКА МЕДИЦИНСКОЙ ОРГАНИЗАЦИИ 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 РАБОТЕ 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 ИНФОРМАЦИОННОЙ СИСТЕМЕ МАРКИРОВКИ </a:t>
            </a:r>
            <a:endParaRPr lang="ru-RU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ДВИЖЕНИЯ ЛЕКАРСТВЕННЫХ ПРЕПАРАТОВ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(ИС МДЛП)</a:t>
            </a:r>
          </a:p>
          <a:p>
            <a:pPr algn="r"/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255" y="5933968"/>
            <a:ext cx="742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Борщевская Наталья Алексеевна</a:t>
            </a:r>
          </a:p>
          <a:p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«ГКБ им. М. П. </a:t>
            </a:r>
            <a:r>
              <a:rPr lang="ru-RU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Кончаловского</a:t>
            </a:r>
            <a:r>
              <a:rPr lang="ru-R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  ДЗМ</a:t>
            </a:r>
            <a:r>
              <a:rPr lang="ru-RU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cs typeface="Times New Roman" panose="02020603050405020304" pitchFamily="18" charset="0"/>
              </a:rPr>
              <a:t>»</a:t>
            </a:r>
            <a:endParaRPr lang="ru-RU" sz="1200" b="1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3" cstate="print">
            <a:lum bright="-11000"/>
          </a:blip>
          <a:stretch>
            <a:fillRect/>
          </a:stretch>
        </p:blipFill>
        <p:spPr>
          <a:xfrm>
            <a:off x="214282" y="214290"/>
            <a:ext cx="4036438" cy="675753"/>
          </a:xfrm>
          <a:prstGeom prst="rect">
            <a:avLst/>
          </a:prstGeom>
        </p:spPr>
      </p:pic>
      <p:pic>
        <p:nvPicPr>
          <p:cNvPr id="1026" name="Picture 2" descr="C:\Users\ПУ\Desktop\Лрготип Маркировка ЛС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80209" y="890043"/>
            <a:ext cx="1643098" cy="1643098"/>
          </a:xfrm>
          <a:prstGeom prst="rect">
            <a:avLst/>
          </a:prstGeom>
          <a:noFill/>
        </p:spPr>
      </p:pic>
      <p:sp>
        <p:nvSpPr>
          <p:cNvPr id="1030" name="AutoShape 6" descr="ÐÐ°ÑÑÐ¸Ð½ÐºÐ¸ Ð¿Ð¾ Ð·Ð°Ð¿ÑÐ¾ÑÑ ÑÐµÑÐµÐ½Ð¾Ð²ÑÐºÐ¸Ð¹ ÑÐ½Ð¸Ð²ÐµÑÑÐ¸ÑÐµÑ ÐÐÐÐ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95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571504" y="382687"/>
            <a:ext cx="8429652" cy="57148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ПЛАН ДОКЛАДА</a:t>
            </a:r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7F04710-A50F-4280-9460-83D3F0E9C893}"/>
              </a:ext>
            </a:extLst>
          </p:cNvPr>
          <p:cNvSpPr txBox="1"/>
          <p:nvPr/>
        </p:nvSpPr>
        <p:spPr>
          <a:xfrm>
            <a:off x="467544" y="1412776"/>
            <a:ext cx="792088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dirty="0"/>
              <a:t>ЧТО ТАКОЕ МАРКИРОВКА</a:t>
            </a:r>
            <a:r>
              <a:rPr lang="ru-RU" sz="2000" dirty="0" smtClean="0"/>
              <a:t>?</a:t>
            </a:r>
          </a:p>
          <a:p>
            <a:pPr marL="342900" indent="-342900">
              <a:buAutoNum type="arabicPeriod"/>
            </a:pPr>
            <a:endParaRPr lang="ru-RU" sz="2000" dirty="0"/>
          </a:p>
          <a:p>
            <a:pPr marL="342900" indent="-342900">
              <a:buAutoNum type="arabicPeriod"/>
            </a:pPr>
            <a:r>
              <a:rPr lang="ru-RU" sz="2000" dirty="0"/>
              <a:t>ЧТО ТАКОЕ ИС МДЛП</a:t>
            </a:r>
            <a:r>
              <a:rPr lang="ru-RU" sz="2000" dirty="0" smtClean="0"/>
              <a:t>?</a:t>
            </a:r>
          </a:p>
          <a:p>
            <a:pPr marL="342900" indent="-342900">
              <a:buAutoNum type="arabicPeriod"/>
            </a:pPr>
            <a:endParaRPr lang="ru-RU" sz="2000" dirty="0"/>
          </a:p>
          <a:p>
            <a:pPr marL="342900" indent="-342900">
              <a:buAutoNum type="arabicPeriod"/>
            </a:pPr>
            <a:r>
              <a:rPr lang="ru-RU" sz="2000" dirty="0"/>
              <a:t>РЕКОМЕНДАЦИИ ДЛЯ ЛПУ ПО НАЧАЛУ РАБОТЫ В СИСТЕМЕ МАРКИРОВКИ. </a:t>
            </a:r>
            <a:endParaRPr lang="ru-RU" sz="2000" dirty="0" smtClean="0"/>
          </a:p>
          <a:p>
            <a:pPr marL="342900" indent="-342900">
              <a:buAutoNum type="arabicPeriod"/>
            </a:pPr>
            <a:endParaRPr lang="ru-RU" sz="2000" dirty="0" smtClean="0"/>
          </a:p>
          <a:p>
            <a:pPr marL="342900" indent="-342900">
              <a:buAutoNum type="arabicPeriod"/>
            </a:pPr>
            <a:r>
              <a:rPr lang="ru-RU" sz="2000" dirty="0" smtClean="0"/>
              <a:t>КАК </a:t>
            </a:r>
            <a:r>
              <a:rPr lang="ru-RU" sz="2000" dirty="0"/>
              <a:t>МОГУТ ВЫГЛЯДЕТЬ АЛГОРИТМЫ РАБОТЫ В СИСТЕМЕ</a:t>
            </a:r>
            <a:r>
              <a:rPr lang="ru-RU" sz="2000" dirty="0" smtClean="0"/>
              <a:t>?</a:t>
            </a:r>
          </a:p>
          <a:p>
            <a:pPr marL="342900" indent="-342900">
              <a:buAutoNum type="arabicPeriod"/>
            </a:pPr>
            <a:endParaRPr lang="ru-RU" sz="2000" dirty="0"/>
          </a:p>
          <a:p>
            <a:pPr marL="342900" indent="-342900">
              <a:buAutoNum type="arabicPeriod"/>
            </a:pPr>
            <a:r>
              <a:rPr lang="ru-RU" sz="2000" dirty="0"/>
              <a:t>КОНТАКТЫ</a:t>
            </a:r>
          </a:p>
          <a:p>
            <a:pPr marL="342900" indent="-342900">
              <a:buAutoNum type="arabicPeriod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0889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501008"/>
            <a:ext cx="464347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929058" y="142852"/>
            <a:ext cx="4994928" cy="567445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Что же такое маркировка</a:t>
            </a:r>
            <a:b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лекарственных препаратов?</a:t>
            </a:r>
          </a:p>
        </p:txBody>
      </p:sp>
      <p:pic>
        <p:nvPicPr>
          <p:cNvPr id="4915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lum bright="1000"/>
          </a:blip>
          <a:stretch>
            <a:fillRect/>
          </a:stretch>
        </p:blipFill>
        <p:spPr bwMode="auto">
          <a:xfrm>
            <a:off x="357157" y="714355"/>
            <a:ext cx="3454323" cy="5786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lum bright="16000" contrast="55000"/>
          </a:blip>
          <a:srcRect/>
          <a:stretch>
            <a:fillRect/>
          </a:stretch>
        </p:blipFill>
        <p:spPr bwMode="auto">
          <a:xfrm>
            <a:off x="4143372" y="785794"/>
            <a:ext cx="4598264" cy="144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000496" y="2428868"/>
            <a:ext cx="4572032" cy="85725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>
                <a:solidFill>
                  <a:srgbClr val="FF0000"/>
                </a:solidFill>
              </a:rPr>
              <a:t>Уникальный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ИДЕНТИФИКАТОР</a:t>
            </a:r>
            <a:r>
              <a:rPr lang="ru-RU" sz="2400" dirty="0">
                <a:solidFill>
                  <a:srgbClr val="FF0000"/>
                </a:solidFill>
              </a:rPr>
              <a:t> вторичной упаковки  ЛС</a:t>
            </a:r>
          </a:p>
        </p:txBody>
      </p:sp>
      <p:pic>
        <p:nvPicPr>
          <p:cNvPr id="49157" name="Picture 5" descr="C:\Users\ПУ\Desktop\РАЗВИТИЕ и PR\Логотипы и эмблемы\mancha_by_valitha6-d5bodo0.png"/>
          <p:cNvPicPr>
            <a:picLocks noChangeAspect="1" noChangeArrowheads="1"/>
          </p:cNvPicPr>
          <p:nvPr/>
        </p:nvPicPr>
        <p:blipFill>
          <a:blip r:embed="rId5" cstate="print">
            <a:lum bright="-4000"/>
          </a:blip>
          <a:stretch>
            <a:fillRect/>
          </a:stretch>
        </p:blipFill>
        <p:spPr bwMode="auto">
          <a:xfrm flipH="1">
            <a:off x="4214810" y="1714488"/>
            <a:ext cx="5857885" cy="1071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Логотип ГБУЗ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11" name="Выноска 1 (с границей) 10"/>
          <p:cNvSpPr/>
          <p:nvPr/>
        </p:nvSpPr>
        <p:spPr>
          <a:xfrm>
            <a:off x="2500298" y="5786454"/>
            <a:ext cx="1071570" cy="357190"/>
          </a:xfrm>
          <a:prstGeom prst="accentCallout1">
            <a:avLst>
              <a:gd name="adj1" fmla="val 57269"/>
              <a:gd name="adj2" fmla="val -1222"/>
              <a:gd name="adj3" fmla="val -59351"/>
              <a:gd name="adj4" fmla="val -39124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tailEnd type="stealt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50" b="1" dirty="0" smtClean="0">
                <a:solidFill>
                  <a:schemeClr val="accent6">
                    <a:lumMod val="50000"/>
                  </a:schemeClr>
                </a:solidFill>
              </a:rPr>
              <a:t>ДВУХМЕРНЫЙ </a:t>
            </a:r>
            <a:r>
              <a:rPr lang="ru-RU" sz="1050" b="1" dirty="0">
                <a:solidFill>
                  <a:schemeClr val="accent6">
                    <a:lumMod val="50000"/>
                  </a:schemeClr>
                </a:solidFill>
              </a:rPr>
              <a:t>КОД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142976" y="2000240"/>
            <a:ext cx="1500198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116580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Дорожная карта проекта внедрения ИС МДЛП</a:t>
            </a:r>
          </a:p>
          <a:p>
            <a:pPr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mbria" pitchFamily="18" charset="0"/>
              </a:rPr>
              <a:t/>
            </a:r>
            <a:br>
              <a:rPr lang="ru-RU" sz="2400" b="1" dirty="0">
                <a:solidFill>
                  <a:srgbClr val="0070C0"/>
                </a:solidFill>
                <a:latin typeface="Cambria" pitchFamily="18" charset="0"/>
              </a:rPr>
            </a:br>
            <a:endParaRPr lang="ru-RU" sz="2400" b="1" dirty="0">
              <a:solidFill>
                <a:srgbClr val="0070C0"/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940152" y="6090422"/>
            <a:ext cx="2275186" cy="7675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i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Мы здесь!</a:t>
            </a:r>
          </a:p>
        </p:txBody>
      </p:sp>
      <p:sp>
        <p:nvSpPr>
          <p:cNvPr id="13" name="Правая фигурная скобка 12"/>
          <p:cNvSpPr/>
          <p:nvPr/>
        </p:nvSpPr>
        <p:spPr>
          <a:xfrm rot="5400000">
            <a:off x="7014287" y="5091169"/>
            <a:ext cx="285182" cy="1857388"/>
          </a:xfrm>
          <a:prstGeom prst="rightBrace">
            <a:avLst>
              <a:gd name="adj1" fmla="val 33854"/>
              <a:gd name="adj2" fmla="val 51178"/>
            </a:avLst>
          </a:prstGeom>
          <a:noFill/>
          <a:ln w="53975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86000">
                  <a:schemeClr val="accent6">
                    <a:lumMod val="75000"/>
                    <a:alpha val="51000"/>
                  </a:schemeClr>
                </a:gs>
                <a:gs pos="100000">
                  <a:schemeClr val="accent6">
                    <a:lumMod val="75000"/>
                    <a:alpha val="3500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1" name="Схема 10"/>
          <p:cNvGraphicFramePr/>
          <p:nvPr/>
        </p:nvGraphicFramePr>
        <p:xfrm>
          <a:off x="357158" y="3786190"/>
          <a:ext cx="8643998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Выноска 1 (без границы) 11"/>
          <p:cNvSpPr/>
          <p:nvPr/>
        </p:nvSpPr>
        <p:spPr>
          <a:xfrm>
            <a:off x="0" y="5643578"/>
            <a:ext cx="1714512" cy="571504"/>
          </a:xfrm>
          <a:prstGeom prst="callout1">
            <a:avLst>
              <a:gd name="adj1" fmla="val -2426"/>
              <a:gd name="adj2" fmla="val 51111"/>
              <a:gd name="adj3" fmla="val -211611"/>
              <a:gd name="adj4" fmla="val 50555"/>
            </a:avLst>
          </a:prstGeom>
          <a:noFill/>
          <a:ln w="12700">
            <a:solidFill>
              <a:srgbClr val="00206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36000" rtlCol="0" anchor="t" anchorCtr="1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Arial Narrow" pitchFamily="34" charset="0"/>
              </a:rPr>
              <a:t>25.10.2016</a:t>
            </a:r>
          </a:p>
          <a:p>
            <a:pPr algn="ctr"/>
            <a:r>
              <a:rPr lang="ru-RU" sz="1050" b="1" dirty="0">
                <a:solidFill>
                  <a:srgbClr val="002060"/>
                </a:solidFill>
                <a:latin typeface="Arial Narrow" pitchFamily="34" charset="0"/>
              </a:rPr>
              <a:t>Инициирование проекта</a:t>
            </a:r>
          </a:p>
          <a:p>
            <a:pPr algn="ctr"/>
            <a:r>
              <a:rPr lang="ru-RU" sz="1050" b="1" dirty="0">
                <a:solidFill>
                  <a:srgbClr val="002060"/>
                </a:solidFill>
                <a:latin typeface="Arial Narrow" pitchFamily="34" charset="0"/>
              </a:rPr>
              <a:t>(Утверждение паспорта)</a:t>
            </a:r>
          </a:p>
        </p:txBody>
      </p:sp>
      <p:sp>
        <p:nvSpPr>
          <p:cNvPr id="15" name="Выноска 1 (без границы) 14"/>
          <p:cNvSpPr/>
          <p:nvPr/>
        </p:nvSpPr>
        <p:spPr>
          <a:xfrm>
            <a:off x="285720" y="2214554"/>
            <a:ext cx="1714512" cy="642942"/>
          </a:xfrm>
          <a:prstGeom prst="callout1">
            <a:avLst>
              <a:gd name="adj1" fmla="val 101731"/>
              <a:gd name="adj2" fmla="val 50000"/>
              <a:gd name="adj3" fmla="val 212787"/>
              <a:gd name="adj4" fmla="val 50444"/>
            </a:avLst>
          </a:prstGeom>
          <a:noFill/>
          <a:ln w="12700">
            <a:solidFill>
              <a:srgbClr val="00206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Arial Narrow" pitchFamily="34" charset="0"/>
              </a:rPr>
              <a:t>30.11.2016</a:t>
            </a:r>
          </a:p>
          <a:p>
            <a:pPr algn="ctr"/>
            <a:r>
              <a:rPr lang="ru-RU" sz="1050" b="1" dirty="0">
                <a:solidFill>
                  <a:srgbClr val="002060"/>
                </a:solidFill>
                <a:latin typeface="Arial Narrow" pitchFamily="34" charset="0"/>
              </a:rPr>
              <a:t>Подписание постановления Правительства РФ</a:t>
            </a:r>
          </a:p>
        </p:txBody>
      </p:sp>
      <p:sp>
        <p:nvSpPr>
          <p:cNvPr id="16" name="Выноска 1 (без границы) 15"/>
          <p:cNvSpPr/>
          <p:nvPr/>
        </p:nvSpPr>
        <p:spPr>
          <a:xfrm>
            <a:off x="928662" y="4643446"/>
            <a:ext cx="1714512" cy="1071570"/>
          </a:xfrm>
          <a:prstGeom prst="callout1">
            <a:avLst>
              <a:gd name="adj1" fmla="val -2426"/>
              <a:gd name="adj2" fmla="val 51111"/>
              <a:gd name="adj3" fmla="val -20728"/>
              <a:gd name="adj4" fmla="val 51000"/>
            </a:avLst>
          </a:prstGeom>
          <a:noFill/>
          <a:ln w="12700">
            <a:solidFill>
              <a:srgbClr val="00206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Arial Narrow" pitchFamily="34" charset="0"/>
              </a:rPr>
              <a:t>31.12.2016</a:t>
            </a:r>
          </a:p>
          <a:p>
            <a:pPr algn="ctr"/>
            <a:r>
              <a:rPr lang="ru-RU" sz="1050" b="1" dirty="0">
                <a:solidFill>
                  <a:srgbClr val="002060"/>
                </a:solidFill>
                <a:latin typeface="Arial Narrow" pitchFamily="34" charset="0"/>
              </a:rPr>
              <a:t>Завершение разработки проектной документации</a:t>
            </a:r>
          </a:p>
        </p:txBody>
      </p:sp>
      <p:sp>
        <p:nvSpPr>
          <p:cNvPr id="17" name="Выноска 1 (без границы) 16"/>
          <p:cNvSpPr/>
          <p:nvPr/>
        </p:nvSpPr>
        <p:spPr>
          <a:xfrm>
            <a:off x="1907704" y="2204864"/>
            <a:ext cx="2000264" cy="642942"/>
          </a:xfrm>
          <a:prstGeom prst="callout1">
            <a:avLst>
              <a:gd name="adj1" fmla="val 101731"/>
              <a:gd name="adj2" fmla="val 50000"/>
              <a:gd name="adj3" fmla="val 211603"/>
              <a:gd name="adj4" fmla="val 49999"/>
            </a:avLst>
          </a:prstGeom>
          <a:noFill/>
          <a:ln w="12700">
            <a:solidFill>
              <a:srgbClr val="00330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rgbClr val="006600"/>
                </a:solidFill>
                <a:latin typeface="Arial Narrow" pitchFamily="34" charset="0"/>
              </a:rPr>
              <a:t>01.01.2017 – 31.12.2017</a:t>
            </a:r>
          </a:p>
          <a:p>
            <a:pPr algn="ctr"/>
            <a:r>
              <a:rPr lang="ru-RU" sz="1000" b="1" dirty="0">
                <a:solidFill>
                  <a:srgbClr val="006600"/>
                </a:solidFill>
                <a:latin typeface="Arial Narrow" pitchFamily="34" charset="0"/>
              </a:rPr>
              <a:t>Проведение пилотного проекта         по  маркировке.</a:t>
            </a:r>
          </a:p>
          <a:p>
            <a:pPr algn="ctr"/>
            <a:endParaRPr lang="ru-RU" sz="1000" b="1" dirty="0">
              <a:solidFill>
                <a:srgbClr val="006600"/>
              </a:solidFill>
              <a:latin typeface="Arial Narrow" pitchFamily="34" charset="0"/>
            </a:endParaRPr>
          </a:p>
        </p:txBody>
      </p:sp>
      <p:sp>
        <p:nvSpPr>
          <p:cNvPr id="18" name="Правая круглая скобка 17"/>
          <p:cNvSpPr/>
          <p:nvPr/>
        </p:nvSpPr>
        <p:spPr>
          <a:xfrm rot="16200000">
            <a:off x="4714876" y="571480"/>
            <a:ext cx="142876" cy="6143668"/>
          </a:xfrm>
          <a:prstGeom prst="rightBracket">
            <a:avLst>
              <a:gd name="adj" fmla="val 84999"/>
            </a:avLst>
          </a:prstGeom>
          <a:ln w="12700"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Выноска 1 (без границы) 19"/>
          <p:cNvSpPr/>
          <p:nvPr/>
        </p:nvSpPr>
        <p:spPr>
          <a:xfrm>
            <a:off x="3214678" y="4643446"/>
            <a:ext cx="1714512" cy="1071570"/>
          </a:xfrm>
          <a:prstGeom prst="callout1">
            <a:avLst>
              <a:gd name="adj1" fmla="val -2426"/>
              <a:gd name="adj2" fmla="val 51111"/>
              <a:gd name="adj3" fmla="val -20728"/>
              <a:gd name="adj4" fmla="val 50999"/>
            </a:avLst>
          </a:prstGeom>
          <a:noFill/>
          <a:ln w="12700">
            <a:solidFill>
              <a:srgbClr val="00330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rgbClr val="006600"/>
                </a:solidFill>
                <a:latin typeface="Arial Narrow" pitchFamily="34" charset="0"/>
              </a:rPr>
              <a:t>01.01.2018</a:t>
            </a:r>
          </a:p>
          <a:p>
            <a:pPr algn="ctr"/>
            <a:r>
              <a:rPr lang="ru-RU" sz="1050" b="1" dirty="0">
                <a:solidFill>
                  <a:srgbClr val="006600"/>
                </a:solidFill>
                <a:latin typeface="Arial Narrow" pitchFamily="34" charset="0"/>
              </a:rPr>
              <a:t>Начало опытной эксплуатации системы</a:t>
            </a:r>
          </a:p>
        </p:txBody>
      </p:sp>
      <p:sp>
        <p:nvSpPr>
          <p:cNvPr id="21" name="Выноска 1 (без границы) 20"/>
          <p:cNvSpPr/>
          <p:nvPr/>
        </p:nvSpPr>
        <p:spPr>
          <a:xfrm>
            <a:off x="7092280" y="5157192"/>
            <a:ext cx="1714512" cy="1071570"/>
          </a:xfrm>
          <a:prstGeom prst="callout1">
            <a:avLst>
              <a:gd name="adj1" fmla="val -2426"/>
              <a:gd name="adj2" fmla="val 51111"/>
              <a:gd name="adj3" fmla="val -69478"/>
              <a:gd name="adj4" fmla="val 50999"/>
            </a:avLst>
          </a:prstGeom>
          <a:noFill/>
          <a:ln w="12700">
            <a:solidFill>
              <a:schemeClr val="accent6">
                <a:lumMod val="50000"/>
              </a:schemeClr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31.12.2019</a:t>
            </a:r>
          </a:p>
          <a:p>
            <a:pPr algn="ctr"/>
            <a:r>
              <a:rPr lang="ru-RU" sz="105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Охват маркировкой  100% лекарственных препаратов</a:t>
            </a:r>
          </a:p>
        </p:txBody>
      </p:sp>
      <p:sp>
        <p:nvSpPr>
          <p:cNvPr id="24" name="Выноска 1 (без границы) 23"/>
          <p:cNvSpPr/>
          <p:nvPr/>
        </p:nvSpPr>
        <p:spPr>
          <a:xfrm>
            <a:off x="7643834" y="1785926"/>
            <a:ext cx="1785950" cy="642942"/>
          </a:xfrm>
          <a:prstGeom prst="callout1">
            <a:avLst>
              <a:gd name="adj1" fmla="val 101731"/>
              <a:gd name="adj2" fmla="val 50000"/>
              <a:gd name="adj3" fmla="val 275898"/>
              <a:gd name="adj4" fmla="val 49999"/>
            </a:avLst>
          </a:prstGeom>
          <a:noFill/>
          <a:ln w="12700">
            <a:solidFill>
              <a:schemeClr val="accent1">
                <a:lumMod val="75000"/>
              </a:schemeClr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Narrow" pitchFamily="34" charset="0"/>
              </a:rPr>
              <a:t>СТАРТ 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  <p:sp>
        <p:nvSpPr>
          <p:cNvPr id="28" name="Правая круглая скобка 27"/>
          <p:cNvSpPr/>
          <p:nvPr/>
        </p:nvSpPr>
        <p:spPr>
          <a:xfrm rot="16200000">
            <a:off x="2750331" y="2536025"/>
            <a:ext cx="142876" cy="2214578"/>
          </a:xfrm>
          <a:prstGeom prst="rightBracket">
            <a:avLst>
              <a:gd name="adj" fmla="val 84999"/>
            </a:avLst>
          </a:prstGeom>
          <a:ln w="12700"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Выноска 1 (без границы) 28"/>
          <p:cNvSpPr/>
          <p:nvPr/>
        </p:nvSpPr>
        <p:spPr>
          <a:xfrm>
            <a:off x="4214810" y="2214554"/>
            <a:ext cx="3571900" cy="642942"/>
          </a:xfrm>
          <a:prstGeom prst="callout1">
            <a:avLst>
              <a:gd name="adj1" fmla="val 101731"/>
              <a:gd name="adj2" fmla="val 50000"/>
              <a:gd name="adj3" fmla="val 211603"/>
              <a:gd name="adj4" fmla="val 49999"/>
            </a:avLst>
          </a:prstGeom>
          <a:noFill/>
          <a:ln w="12700">
            <a:solidFill>
              <a:srgbClr val="003300"/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rgbClr val="006600"/>
                </a:solidFill>
                <a:latin typeface="Arial Narrow" pitchFamily="34" charset="0"/>
              </a:rPr>
              <a:t>01.01.2018 – 31.12.2019</a:t>
            </a:r>
          </a:p>
          <a:p>
            <a:pPr algn="ctr"/>
            <a:r>
              <a:rPr lang="ru-RU" sz="1000" b="1" dirty="0">
                <a:solidFill>
                  <a:srgbClr val="006600"/>
                </a:solidFill>
                <a:latin typeface="Arial Narrow" pitchFamily="34" charset="0"/>
              </a:rPr>
              <a:t>Пролонгация пилотного проекта по маркировке.</a:t>
            </a:r>
          </a:p>
          <a:p>
            <a:pPr algn="ctr"/>
            <a:r>
              <a:rPr lang="ru-RU" sz="1000" b="1" dirty="0">
                <a:solidFill>
                  <a:srgbClr val="006600"/>
                </a:solidFill>
                <a:latin typeface="Arial Narrow" pitchFamily="34" charset="0"/>
              </a:rPr>
              <a:t>Интеграция ГИС со всеми участниками фармацевтического рынка.</a:t>
            </a:r>
          </a:p>
          <a:p>
            <a:pPr algn="ctr"/>
            <a:endParaRPr lang="ru-RU" sz="1000" b="1" dirty="0">
              <a:solidFill>
                <a:srgbClr val="006600"/>
              </a:solidFill>
              <a:latin typeface="Arial Narrow" pitchFamily="34" charset="0"/>
            </a:endParaRPr>
          </a:p>
        </p:txBody>
      </p:sp>
      <p:sp>
        <p:nvSpPr>
          <p:cNvPr id="23" name="Выноска 1 (без границы) 22"/>
          <p:cNvSpPr/>
          <p:nvPr/>
        </p:nvSpPr>
        <p:spPr>
          <a:xfrm>
            <a:off x="6660232" y="4653136"/>
            <a:ext cx="1224136" cy="1071570"/>
          </a:xfrm>
          <a:prstGeom prst="callout1">
            <a:avLst>
              <a:gd name="adj1" fmla="val -2426"/>
              <a:gd name="adj2" fmla="val 51111"/>
              <a:gd name="adj3" fmla="val -22861"/>
              <a:gd name="adj4" fmla="val 50999"/>
            </a:avLst>
          </a:prstGeom>
          <a:noFill/>
          <a:ln w="12700">
            <a:solidFill>
              <a:schemeClr val="accent6">
                <a:lumMod val="50000"/>
              </a:schemeClr>
            </a:solidFill>
            <a:headEnd type="none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t" anchorCtr="1"/>
          <a:lstStyle/>
          <a:p>
            <a:pPr algn="ctr"/>
            <a:r>
              <a:rPr lang="ru-RU" sz="120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01.10.2019</a:t>
            </a:r>
          </a:p>
          <a:p>
            <a:pPr algn="ctr"/>
            <a:r>
              <a:rPr lang="ru-RU" sz="1050" b="1" dirty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Охват маркировкой  7</a:t>
            </a:r>
            <a:r>
              <a:rPr lang="ru-RU" sz="105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-ВЗН</a:t>
            </a:r>
            <a:endParaRPr lang="ru-RU" sz="105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68"/>
          <p:cNvSpPr>
            <a:spLocks noChangeArrowheads="1"/>
          </p:cNvSpPr>
          <p:nvPr/>
        </p:nvSpPr>
        <p:spPr bwMode="auto">
          <a:xfrm>
            <a:off x="299525" y="548680"/>
            <a:ext cx="8520947" cy="612068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Федеральный закон от 28 декабря 2017 года № 425-ФЗ «О внесении изменений в Федеральный закон «Об обращении лекарственных средств» № "140-ФЗ " от 04.06.2018 года.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24.01.2017 года № 62 «О проведении эксперимента по маркировке контрольными (идентификационными) знаками и мониторингу за оборотом отдельных видов лекарственных препаратов для медицинского применения». 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от 14.12.2018г. № 1556 « Об утверждении положения о системе мониторинга движения лекарственных препаратов для медицинского применения».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от 14.12.2018г. № 1557 « Об особенностях внедрения системы мониторинга движения лекарственных препаратов для медицинского применения».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от 14.12.2018г. № 1558 « Об утверждении правил размещения общедоступной информации, содержащейся в системе мониторинга движения лекарственных препаратов для медицинского применения, в информационно-телекоммуникационной сети </a:t>
            </a:r>
            <a:r>
              <a:rPr lang="en-US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lang="en-US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(в том числе в форме открытых данных)».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Распоряжение Правительства РФ от 14.12.2018г. № 2828-р. </a:t>
            </a:r>
          </a:p>
          <a:p>
            <a:pPr marL="342900" indent="-342900" algn="just"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Распоряжение Правительства РФ от 28.04.2018 года № 791-р «Об утверждении модели функционирования системы маркировки товаров средствами идентификации в РФ».</a:t>
            </a:r>
          </a:p>
          <a:p>
            <a:pPr marL="342900" indent="-342900" algn="just">
              <a:buFontTx/>
              <a:buAutoNum type="arabicPeriod"/>
            </a:pPr>
            <a:endParaRPr lang="ru-RU" sz="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от 13.10.2017г. № 800н «Об утверждении Порядка маркировки первичной и вторичной упаковки </a:t>
            </a:r>
            <a:r>
              <a:rPr lang="ru-RU" sz="1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аутологичных</a:t>
            </a:r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биомедицинских клеточных продуктов и комбинированных биомедицинских клеточных продуктов с использованием методов радиочастотной идентификации принадлежности такого биомедицинского клеточного продукта конкретному пациенту».</a:t>
            </a:r>
          </a:p>
          <a:p>
            <a:pPr marL="342900" indent="-342900" algn="just">
              <a:buFontTx/>
              <a:buAutoNum type="arabicPeriod"/>
            </a:pPr>
            <a:endParaRPr lang="ru-RU"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МЕТОДИЧЕСКИЕ РЕКОМЕНДАЦИИ для проведения эксперимента по маркировке контрольными (идентификационными) знаками и мониторингу за оборотом отдельных видов лекарственных препаратов для медицинского применения, находящихся в гражданском обороте на территории Российской Федерации от 28.02.2017 года (отменены), от 23.04.2018года.</a:t>
            </a:r>
          </a:p>
          <a:p>
            <a:pPr marL="342900" indent="-342900" algn="just">
              <a:buFontTx/>
              <a:buAutoNum type="arabicPeriod"/>
            </a:pPr>
            <a:endParaRPr lang="ru-RU" sz="5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Нормативные, информационные и технические материалы:  </a:t>
            </a:r>
          </a:p>
          <a:p>
            <a:pPr marL="542925" indent="-161925" algn="just">
              <a:buFont typeface="Arial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 сайте ЦРПТ </a:t>
            </a:r>
            <a:r>
              <a:rPr lang="ru-RU" sz="1200" u="sng" dirty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http:// </a:t>
            </a:r>
            <a:r>
              <a:rPr lang="ru-RU" sz="1200" u="sng" dirty="0" err="1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честныйзнак.рф</a:t>
            </a:r>
            <a:r>
              <a:rPr lang="ru-RU" sz="1200" u="sng" dirty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Бизнесу - Внедрение маркировки, </a:t>
            </a:r>
          </a:p>
          <a:p>
            <a:pPr marL="542925" indent="-161925" algn="just">
              <a:buFont typeface="Arial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 сайте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Росздравнадзор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en-US" sz="1200" u="sng" dirty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http://www.roszdravnadzor.ru</a:t>
            </a:r>
            <a:r>
              <a:rPr lang="ru-RU" sz="1200" u="sng" dirty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- Система маркировки лекарственных препаратов.</a:t>
            </a:r>
          </a:p>
          <a:p>
            <a:pPr marL="342900" indent="-342900" algn="just">
              <a:buFontTx/>
              <a:buAutoNum type="arabicPeriod"/>
            </a:pPr>
            <a:endParaRPr lang="ru-RU" sz="1400" dirty="0">
              <a:latin typeface="Cambria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1500" dirty="0">
              <a:latin typeface="Cambria" pitchFamily="18" charset="0"/>
              <a:cs typeface="Times New Roman" panose="02020603050405020304" pitchFamily="18" charset="0"/>
            </a:endParaRPr>
          </a:p>
          <a:p>
            <a:pPr algn="just"/>
            <a:endParaRPr lang="ru-RU" sz="1500" dirty="0">
              <a:latin typeface="Cambria" pitchFamily="18" charset="0"/>
              <a:cs typeface="Times New Roman" panose="02020603050405020304" pitchFamily="18" charset="0"/>
            </a:endParaRPr>
          </a:p>
        </p:txBody>
      </p:sp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714348" y="1"/>
            <a:ext cx="8429652" cy="57148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Нормативные документы и ресурсы</a:t>
            </a:r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2" y="908720"/>
            <a:ext cx="9036495" cy="4732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43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971600" y="76500"/>
            <a:ext cx="8100392" cy="10715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Схема взаимоотношений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участников фармацевтического рынка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в ИС МДЛП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mbr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51520" y="6021288"/>
            <a:ext cx="8712968" cy="42860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rgbClr val="002060"/>
                </a:solidFill>
              </a:rPr>
              <a:t>Конечный потребитель:   </a:t>
            </a:r>
            <a:r>
              <a:rPr lang="ru-RU" dirty="0">
                <a:solidFill>
                  <a:srgbClr val="002060"/>
                </a:solidFill>
              </a:rPr>
              <a:t>Пациент            /        Отделение стационара. </a:t>
            </a: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3275856" y="4797152"/>
            <a:ext cx="0" cy="936104"/>
          </a:xfrm>
          <a:prstGeom prst="straightConnector1">
            <a:avLst/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Дуга 61"/>
          <p:cNvSpPr/>
          <p:nvPr/>
        </p:nvSpPr>
        <p:spPr>
          <a:xfrm>
            <a:off x="1475656" y="2204864"/>
            <a:ext cx="1643074" cy="714380"/>
          </a:xfrm>
          <a:prstGeom prst="arc">
            <a:avLst>
              <a:gd name="adj1" fmla="val 15968573"/>
              <a:gd name="adj2" fmla="val 4505447"/>
            </a:avLst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Дуга 62"/>
          <p:cNvSpPr/>
          <p:nvPr/>
        </p:nvSpPr>
        <p:spPr>
          <a:xfrm flipH="1">
            <a:off x="6012160" y="1916832"/>
            <a:ext cx="1714512" cy="714380"/>
          </a:xfrm>
          <a:prstGeom prst="arc">
            <a:avLst>
              <a:gd name="adj1" fmla="val 16200000"/>
              <a:gd name="adj2" fmla="val 4352173"/>
            </a:avLst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876256" y="1556792"/>
            <a:ext cx="1785950" cy="857256"/>
          </a:xfrm>
          <a:prstGeom prst="roundRect">
            <a:avLst>
              <a:gd name="adj" fmla="val 88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algn="ctr"/>
            <a:r>
              <a:rPr lang="ru-RU" dirty="0"/>
              <a:t>Производитель</a:t>
            </a:r>
          </a:p>
          <a:p>
            <a:pPr algn="ctr"/>
            <a:r>
              <a:rPr lang="ru-RU" dirty="0"/>
              <a:t>Россия</a:t>
            </a:r>
          </a:p>
        </p:txBody>
      </p:sp>
      <p:sp>
        <p:nvSpPr>
          <p:cNvPr id="64" name="Дуга 63"/>
          <p:cNvSpPr/>
          <p:nvPr/>
        </p:nvSpPr>
        <p:spPr>
          <a:xfrm flipH="1">
            <a:off x="5580112" y="3212976"/>
            <a:ext cx="2304256" cy="1368152"/>
          </a:xfrm>
          <a:prstGeom prst="arc">
            <a:avLst>
              <a:gd name="adj1" fmla="val 15517771"/>
              <a:gd name="adj2" fmla="val 196113"/>
            </a:avLst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Дуга 65"/>
          <p:cNvSpPr/>
          <p:nvPr/>
        </p:nvSpPr>
        <p:spPr>
          <a:xfrm flipH="1">
            <a:off x="3131840" y="3068960"/>
            <a:ext cx="7776864" cy="1656184"/>
          </a:xfrm>
          <a:prstGeom prst="arc">
            <a:avLst>
              <a:gd name="adj1" fmla="val 16040503"/>
              <a:gd name="adj2" fmla="val 59510"/>
            </a:avLst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8" name="Прямая со стрелкой 67"/>
          <p:cNvCxnSpPr/>
          <p:nvPr/>
        </p:nvCxnSpPr>
        <p:spPr>
          <a:xfrm flipV="1">
            <a:off x="2195736" y="2924944"/>
            <a:ext cx="4572032" cy="71438"/>
          </a:xfrm>
          <a:prstGeom prst="straightConnector1">
            <a:avLst/>
          </a:prstGeom>
          <a:ln w="444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H="1">
            <a:off x="5436096" y="4797152"/>
            <a:ext cx="1588" cy="936104"/>
          </a:xfrm>
          <a:prstGeom prst="straightConnector1">
            <a:avLst/>
          </a:prstGeom>
          <a:ln w="444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2195736" y="4005064"/>
            <a:ext cx="2016224" cy="914400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Аптека</a:t>
            </a:r>
          </a:p>
          <a:p>
            <a:pPr algn="ctr"/>
            <a:r>
              <a:rPr lang="ru-RU" sz="1400" dirty="0"/>
              <a:t>розница / ЛЛО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76256" y="2492896"/>
            <a:ext cx="1785950" cy="857256"/>
          </a:xfrm>
          <a:prstGeom prst="roundRect">
            <a:avLst>
              <a:gd name="adj" fmla="val 1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algn="ctr"/>
            <a:r>
              <a:rPr lang="ru-RU" dirty="0" err="1"/>
              <a:t>Дистрибьютер</a:t>
            </a:r>
            <a:endParaRPr lang="ru-RU" dirty="0"/>
          </a:p>
          <a:p>
            <a:pPr algn="ctr"/>
            <a:r>
              <a:rPr lang="ru-RU" dirty="0"/>
              <a:t>Россия</a:t>
            </a:r>
          </a:p>
        </p:txBody>
      </p:sp>
      <p:pic>
        <p:nvPicPr>
          <p:cNvPr id="78" name="Picture 8" descr="ÐÐ°ÑÑÐ¸Ð½ÐºÐ¸ Ð¿Ð¾ Ð·Ð°Ð¿ÑÐ¾ÑÑ - Ð¤ÐµÐ´ÐµÑÐ°Ð»ÑÐ½Ð°Ñ Ð½Ð°Ð»Ð¾Ð³Ð¾Ð²Ð°Ñ ÑÐ»ÑÐ¶Ð±Ð°,, Ð»Ð¾Ð³Ð¾ÑÐ¸Ð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4078" y="2129044"/>
            <a:ext cx="571504" cy="601088"/>
          </a:xfrm>
          <a:prstGeom prst="rect">
            <a:avLst/>
          </a:prstGeom>
          <a:noFill/>
        </p:spPr>
      </p:pic>
      <p:pic>
        <p:nvPicPr>
          <p:cNvPr id="79" name="Picture 10" descr="ÐÐ°ÑÑÐ¸Ð½ÐºÐ¸ Ð¿Ð¾ Ð·Ð°Ð¿ÑÐ¾ÑÑ - Ð¤ÐµÐ´ÐµÑÐ°Ð»ÑÐ½Ð°Ñ ÑÐ°Ð¼Ð¾Ð¶ÐµÐ½Ð½Ð°Ñ ÑÐ»ÑÐ¶Ð±Ð°,, Ð»Ð¾Ð³Ð¾ÑÐ¸Ð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9886" y="2175772"/>
            <a:ext cx="500066" cy="595079"/>
          </a:xfrm>
          <a:prstGeom prst="rect">
            <a:avLst/>
          </a:prstGeom>
          <a:noFill/>
        </p:spPr>
      </p:pic>
      <p:pic>
        <p:nvPicPr>
          <p:cNvPr id="80" name="Picture 12" descr="ÐÐ°ÑÑÐ¸Ð½ÐºÐ¸ Ð¿Ð¾ Ð·Ð°Ð¿ÑÐ¾ÑÑ - ÑÐ¾ÑÐ·Ð´ÑÐ°Ð²Ð½Ð°Ð´Ð·Ð¾Ñ, Ð»Ð¾Ð³Ð¾ÑÐ¸Ð¿"/>
          <p:cNvPicPr>
            <a:picLocks noChangeAspect="1" noChangeArrowheads="1"/>
          </p:cNvPicPr>
          <p:nvPr/>
        </p:nvPicPr>
        <p:blipFill>
          <a:blip r:embed="rId5" cstate="print">
            <a:lum bright="-18000"/>
          </a:blip>
          <a:srcRect/>
          <a:stretch>
            <a:fillRect/>
          </a:stretch>
        </p:blipFill>
        <p:spPr bwMode="auto">
          <a:xfrm>
            <a:off x="4337150" y="2158628"/>
            <a:ext cx="502924" cy="571504"/>
          </a:xfrm>
          <a:prstGeom prst="rect">
            <a:avLst/>
          </a:prstGeom>
          <a:noFill/>
        </p:spPr>
      </p:pic>
      <p:pic>
        <p:nvPicPr>
          <p:cNvPr id="81" name="Picture 12" descr="ÐÐ°ÑÑÐ¸Ð½ÐºÐ¸ Ð¿Ð¾ Ð·Ð°Ð¿ÑÐ¾ÑÑ - ÑÐ¾ÑÐ·Ð´ÑÐ°Ð²Ð½Ð°Ð´Ð·Ð¾Ñ, Ð»Ð¾Ð³Ð¾ÑÐ¸Ð¿"/>
          <p:cNvPicPr>
            <a:picLocks noChangeAspect="1" noChangeArrowheads="1"/>
          </p:cNvPicPr>
          <p:nvPr/>
        </p:nvPicPr>
        <p:blipFill>
          <a:blip r:embed="rId5" cstate="print">
            <a:lum bright="-18000"/>
          </a:blip>
          <a:srcRect/>
          <a:stretch>
            <a:fillRect/>
          </a:stretch>
        </p:blipFill>
        <p:spPr bwMode="auto">
          <a:xfrm>
            <a:off x="323528" y="4941168"/>
            <a:ext cx="502924" cy="571504"/>
          </a:xfrm>
          <a:prstGeom prst="rect">
            <a:avLst/>
          </a:prstGeom>
          <a:noFill/>
        </p:spPr>
      </p:pic>
      <p:pic>
        <p:nvPicPr>
          <p:cNvPr id="82" name="Picture 8" descr="ÐÐ°ÑÑÐ¸Ð½ÐºÐ¸ Ð¿Ð¾ Ð·Ð°Ð¿ÑÐ¾ÑÑ - Ð¤ÐµÐ´ÐµÑÐ°Ð»ÑÐ½Ð°Ñ Ð½Ð°Ð»Ð¾Ð³Ð¾Ð²Ð°Ñ ÑÐ»ÑÐ¶Ð±Ð°,, Ð»Ð¾Ð³Ð¾ÑÐ¸Ð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941168"/>
            <a:ext cx="571504" cy="601088"/>
          </a:xfrm>
          <a:prstGeom prst="rect">
            <a:avLst/>
          </a:prstGeom>
          <a:noFill/>
        </p:spPr>
      </p:pic>
      <p:sp>
        <p:nvSpPr>
          <p:cNvPr id="36" name="Полилиния 35"/>
          <p:cNvSpPr/>
          <p:nvPr/>
        </p:nvSpPr>
        <p:spPr>
          <a:xfrm>
            <a:off x="2123728" y="1700808"/>
            <a:ext cx="4635756" cy="1075209"/>
          </a:xfrm>
          <a:custGeom>
            <a:avLst/>
            <a:gdLst>
              <a:gd name="connsiteX0" fmla="*/ 0 w 4719638"/>
              <a:gd name="connsiteY0" fmla="*/ 0 h 1200150"/>
              <a:gd name="connsiteX1" fmla="*/ 2743200 w 4719638"/>
              <a:gd name="connsiteY1" fmla="*/ 1000125 h 1200150"/>
              <a:gd name="connsiteX2" fmla="*/ 4438650 w 4719638"/>
              <a:gd name="connsiteY2" fmla="*/ 1171575 h 1200150"/>
              <a:gd name="connsiteX3" fmla="*/ 4429125 w 4719638"/>
              <a:gd name="connsiteY3" fmla="*/ 1171575 h 1200150"/>
              <a:gd name="connsiteX4" fmla="*/ 4429125 w 4719638"/>
              <a:gd name="connsiteY4" fmla="*/ 1171575 h 1200150"/>
              <a:gd name="connsiteX0" fmla="*/ 0 w 4719638"/>
              <a:gd name="connsiteY0" fmla="*/ 0 h 1200150"/>
              <a:gd name="connsiteX1" fmla="*/ 1152155 w 4719638"/>
              <a:gd name="connsiteY1" fmla="*/ 229349 h 1200150"/>
              <a:gd name="connsiteX2" fmla="*/ 2743200 w 4719638"/>
              <a:gd name="connsiteY2" fmla="*/ 1000125 h 1200150"/>
              <a:gd name="connsiteX3" fmla="*/ 4438650 w 4719638"/>
              <a:gd name="connsiteY3" fmla="*/ 1171575 h 1200150"/>
              <a:gd name="connsiteX4" fmla="*/ 4429125 w 4719638"/>
              <a:gd name="connsiteY4" fmla="*/ 1171575 h 1200150"/>
              <a:gd name="connsiteX5" fmla="*/ 4429125 w 4719638"/>
              <a:gd name="connsiteY5" fmla="*/ 1171575 h 1200150"/>
              <a:gd name="connsiteX0" fmla="*/ 0 w 4719638"/>
              <a:gd name="connsiteY0" fmla="*/ 0 h 1200150"/>
              <a:gd name="connsiteX1" fmla="*/ 1429750 w 4719638"/>
              <a:gd name="connsiteY1" fmla="*/ 389342 h 1200150"/>
              <a:gd name="connsiteX2" fmla="*/ 2743200 w 4719638"/>
              <a:gd name="connsiteY2" fmla="*/ 1000125 h 1200150"/>
              <a:gd name="connsiteX3" fmla="*/ 4438650 w 4719638"/>
              <a:gd name="connsiteY3" fmla="*/ 1171575 h 1200150"/>
              <a:gd name="connsiteX4" fmla="*/ 4429125 w 4719638"/>
              <a:gd name="connsiteY4" fmla="*/ 1171575 h 1200150"/>
              <a:gd name="connsiteX5" fmla="*/ 4429125 w 4719638"/>
              <a:gd name="connsiteY5" fmla="*/ 1171575 h 1200150"/>
              <a:gd name="connsiteX0" fmla="*/ 0 w 4719638"/>
              <a:gd name="connsiteY0" fmla="*/ 0 h 1200150"/>
              <a:gd name="connsiteX1" fmla="*/ 615386 w 4719638"/>
              <a:gd name="connsiteY1" fmla="*/ 74692 h 1200150"/>
              <a:gd name="connsiteX2" fmla="*/ 1429750 w 4719638"/>
              <a:gd name="connsiteY2" fmla="*/ 389342 h 1200150"/>
              <a:gd name="connsiteX3" fmla="*/ 2743200 w 4719638"/>
              <a:gd name="connsiteY3" fmla="*/ 1000125 h 1200150"/>
              <a:gd name="connsiteX4" fmla="*/ 4438650 w 4719638"/>
              <a:gd name="connsiteY4" fmla="*/ 1171575 h 1200150"/>
              <a:gd name="connsiteX5" fmla="*/ 4429125 w 4719638"/>
              <a:gd name="connsiteY5" fmla="*/ 1171575 h 1200150"/>
              <a:gd name="connsiteX6" fmla="*/ 4429125 w 4719638"/>
              <a:gd name="connsiteY6" fmla="*/ 1171575 h 1200150"/>
              <a:gd name="connsiteX0" fmla="*/ 0 w 4719638"/>
              <a:gd name="connsiteY0" fmla="*/ 16864 h 1217014"/>
              <a:gd name="connsiteX1" fmla="*/ 615386 w 4719638"/>
              <a:gd name="connsiteY1" fmla="*/ 91556 h 1217014"/>
              <a:gd name="connsiteX2" fmla="*/ 1429750 w 4719638"/>
              <a:gd name="connsiteY2" fmla="*/ 566199 h 1217014"/>
              <a:gd name="connsiteX3" fmla="*/ 2743200 w 4719638"/>
              <a:gd name="connsiteY3" fmla="*/ 1016989 h 1217014"/>
              <a:gd name="connsiteX4" fmla="*/ 4438650 w 4719638"/>
              <a:gd name="connsiteY4" fmla="*/ 1188439 h 1217014"/>
              <a:gd name="connsiteX5" fmla="*/ 4429125 w 4719638"/>
              <a:gd name="connsiteY5" fmla="*/ 1188439 h 1217014"/>
              <a:gd name="connsiteX6" fmla="*/ 4429125 w 4719638"/>
              <a:gd name="connsiteY6" fmla="*/ 1188439 h 1217014"/>
              <a:gd name="connsiteX0" fmla="*/ 0 w 4719638"/>
              <a:gd name="connsiteY0" fmla="*/ 16864 h 1217014"/>
              <a:gd name="connsiteX1" fmla="*/ 615386 w 4719638"/>
              <a:gd name="connsiteY1" fmla="*/ 91556 h 1217014"/>
              <a:gd name="connsiteX2" fmla="*/ 1429750 w 4719638"/>
              <a:gd name="connsiteY2" fmla="*/ 566199 h 1217014"/>
              <a:gd name="connsiteX3" fmla="*/ 2743200 w 4719638"/>
              <a:gd name="connsiteY3" fmla="*/ 1016989 h 1217014"/>
              <a:gd name="connsiteX4" fmla="*/ 4438650 w 4719638"/>
              <a:gd name="connsiteY4" fmla="*/ 1188439 h 1217014"/>
              <a:gd name="connsiteX5" fmla="*/ 4429125 w 4719638"/>
              <a:gd name="connsiteY5" fmla="*/ 1188439 h 1217014"/>
              <a:gd name="connsiteX6" fmla="*/ 4429125 w 4719638"/>
              <a:gd name="connsiteY6" fmla="*/ 1188439 h 1217014"/>
              <a:gd name="connsiteX0" fmla="*/ 0 w 4719638"/>
              <a:gd name="connsiteY0" fmla="*/ 16864 h 1217014"/>
              <a:gd name="connsiteX1" fmla="*/ 615386 w 4719638"/>
              <a:gd name="connsiteY1" fmla="*/ 91556 h 1217014"/>
              <a:gd name="connsiteX2" fmla="*/ 1429750 w 4719638"/>
              <a:gd name="connsiteY2" fmla="*/ 566199 h 1217014"/>
              <a:gd name="connsiteX3" fmla="*/ 2257189 w 4719638"/>
              <a:gd name="connsiteY3" fmla="*/ 1024976 h 1217014"/>
              <a:gd name="connsiteX4" fmla="*/ 2743200 w 4719638"/>
              <a:gd name="connsiteY4" fmla="*/ 1016989 h 1217014"/>
              <a:gd name="connsiteX5" fmla="*/ 4438650 w 4719638"/>
              <a:gd name="connsiteY5" fmla="*/ 1188439 h 1217014"/>
              <a:gd name="connsiteX6" fmla="*/ 4429125 w 4719638"/>
              <a:gd name="connsiteY6" fmla="*/ 1188439 h 1217014"/>
              <a:gd name="connsiteX7" fmla="*/ 4429125 w 4719638"/>
              <a:gd name="connsiteY7" fmla="*/ 1188439 h 1217014"/>
              <a:gd name="connsiteX0" fmla="*/ 0 w 4438650"/>
              <a:gd name="connsiteY0" fmla="*/ 16864 h 1204226"/>
              <a:gd name="connsiteX1" fmla="*/ 615386 w 4438650"/>
              <a:gd name="connsiteY1" fmla="*/ 91556 h 1204226"/>
              <a:gd name="connsiteX2" fmla="*/ 1429750 w 4438650"/>
              <a:gd name="connsiteY2" fmla="*/ 566199 h 1204226"/>
              <a:gd name="connsiteX3" fmla="*/ 2257189 w 4438650"/>
              <a:gd name="connsiteY3" fmla="*/ 1024976 h 1204226"/>
              <a:gd name="connsiteX4" fmla="*/ 2743200 w 4438650"/>
              <a:gd name="connsiteY4" fmla="*/ 1176982 h 1204226"/>
              <a:gd name="connsiteX5" fmla="*/ 4438650 w 4438650"/>
              <a:gd name="connsiteY5" fmla="*/ 1188439 h 1204226"/>
              <a:gd name="connsiteX6" fmla="*/ 4429125 w 4438650"/>
              <a:gd name="connsiteY6" fmla="*/ 1188439 h 1204226"/>
              <a:gd name="connsiteX7" fmla="*/ 4429125 w 4438650"/>
              <a:gd name="connsiteY7" fmla="*/ 1188439 h 1204226"/>
              <a:gd name="connsiteX0" fmla="*/ 0 w 4438650"/>
              <a:gd name="connsiteY0" fmla="*/ 16864 h 1204226"/>
              <a:gd name="connsiteX1" fmla="*/ 615386 w 4438650"/>
              <a:gd name="connsiteY1" fmla="*/ 91556 h 1204226"/>
              <a:gd name="connsiteX2" fmla="*/ 1429750 w 4438650"/>
              <a:gd name="connsiteY2" fmla="*/ 566199 h 1204226"/>
              <a:gd name="connsiteX3" fmla="*/ 2743200 w 4438650"/>
              <a:gd name="connsiteY3" fmla="*/ 1176982 h 1204226"/>
              <a:gd name="connsiteX4" fmla="*/ 4438650 w 4438650"/>
              <a:gd name="connsiteY4" fmla="*/ 1188439 h 1204226"/>
              <a:gd name="connsiteX5" fmla="*/ 4429125 w 4438650"/>
              <a:gd name="connsiteY5" fmla="*/ 1188439 h 1204226"/>
              <a:gd name="connsiteX6" fmla="*/ 4429125 w 4438650"/>
              <a:gd name="connsiteY6" fmla="*/ 1188439 h 1204226"/>
              <a:gd name="connsiteX0" fmla="*/ 0 w 4438650"/>
              <a:gd name="connsiteY0" fmla="*/ 16864 h 1204226"/>
              <a:gd name="connsiteX1" fmla="*/ 615386 w 4438650"/>
              <a:gd name="connsiteY1" fmla="*/ 91556 h 1204226"/>
              <a:gd name="connsiteX2" fmla="*/ 1429750 w 4438650"/>
              <a:gd name="connsiteY2" fmla="*/ 566199 h 1204226"/>
              <a:gd name="connsiteX3" fmla="*/ 2743200 w 4438650"/>
              <a:gd name="connsiteY3" fmla="*/ 1176982 h 1204226"/>
              <a:gd name="connsiteX4" fmla="*/ 4438650 w 4438650"/>
              <a:gd name="connsiteY4" fmla="*/ 1188439 h 1204226"/>
              <a:gd name="connsiteX5" fmla="*/ 4429125 w 4438650"/>
              <a:gd name="connsiteY5" fmla="*/ 1188439 h 1204226"/>
              <a:gd name="connsiteX6" fmla="*/ 4429125 w 4438650"/>
              <a:gd name="connsiteY6" fmla="*/ 1188439 h 1204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38650" h="1204226">
                <a:moveTo>
                  <a:pt x="0" y="16864"/>
                </a:moveTo>
                <a:cubicBezTo>
                  <a:pt x="56299" y="29313"/>
                  <a:pt x="377094" y="0"/>
                  <a:pt x="615386" y="91556"/>
                </a:cubicBezTo>
                <a:cubicBezTo>
                  <a:pt x="853678" y="183112"/>
                  <a:pt x="1061443" y="315968"/>
                  <a:pt x="1429750" y="566199"/>
                </a:cubicBezTo>
                <a:cubicBezTo>
                  <a:pt x="1784386" y="747103"/>
                  <a:pt x="2241717" y="1073275"/>
                  <a:pt x="2743200" y="1176982"/>
                </a:cubicBezTo>
                <a:cubicBezTo>
                  <a:pt x="3106777" y="1204226"/>
                  <a:pt x="4157663" y="1186530"/>
                  <a:pt x="4438650" y="1188439"/>
                </a:cubicBezTo>
                <a:lnTo>
                  <a:pt x="4429125" y="1188439"/>
                </a:lnTo>
                <a:lnTo>
                  <a:pt x="4429125" y="1188439"/>
                </a:lnTo>
              </a:path>
            </a:pathLst>
          </a:custGeom>
          <a:ln w="444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7544" y="1556792"/>
            <a:ext cx="1785950" cy="857256"/>
          </a:xfrm>
          <a:prstGeom prst="roundRect">
            <a:avLst>
              <a:gd name="adj" fmla="val 88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algn="ctr"/>
            <a:r>
              <a:rPr lang="ru-RU" dirty="0"/>
              <a:t>Производитель</a:t>
            </a:r>
          </a:p>
          <a:p>
            <a:pPr algn="ctr"/>
            <a:r>
              <a:rPr lang="ru-RU" dirty="0"/>
              <a:t>импорт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2571736" y="1700808"/>
            <a:ext cx="3944480" cy="2016224"/>
          </a:xfrm>
          <a:prstGeom prst="roundRect">
            <a:avLst/>
          </a:prstGeom>
          <a:solidFill>
            <a:srgbClr val="FFC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    ЗОНА КОНТРОЛЯ</a:t>
            </a:r>
          </a:p>
        </p:txBody>
      </p:sp>
      <p:sp>
        <p:nvSpPr>
          <p:cNvPr id="33" name="Номер слайда 32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1547664" y="5013176"/>
            <a:ext cx="2664296" cy="504056"/>
          </a:xfrm>
          <a:prstGeom prst="roundRect">
            <a:avLst>
              <a:gd name="adj" fmla="val 28096"/>
            </a:avLst>
          </a:prstGeom>
          <a:solidFill>
            <a:srgbClr val="FFC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ru-RU" sz="1600" dirty="0">
                <a:solidFill>
                  <a:srgbClr val="884106"/>
                </a:solidFill>
              </a:rPr>
              <a:t>ЗОНА  КОНТРОЛЯ           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67544" y="2492896"/>
            <a:ext cx="1785950" cy="857256"/>
          </a:xfrm>
          <a:prstGeom prst="roundRect">
            <a:avLst>
              <a:gd name="adj" fmla="val 1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algn="ctr"/>
            <a:r>
              <a:rPr lang="ru-RU" dirty="0" err="1"/>
              <a:t>Дистрибьютер</a:t>
            </a:r>
            <a:endParaRPr lang="ru-RU" dirty="0"/>
          </a:p>
          <a:p>
            <a:pPr algn="ctr"/>
            <a:r>
              <a:rPr lang="ru-RU" dirty="0"/>
              <a:t>импорт</a:t>
            </a:r>
          </a:p>
        </p:txBody>
      </p:sp>
      <p:cxnSp>
        <p:nvCxnSpPr>
          <p:cNvPr id="45" name="Прямая со стрелкой 44"/>
          <p:cNvCxnSpPr/>
          <p:nvPr/>
        </p:nvCxnSpPr>
        <p:spPr>
          <a:xfrm flipH="1">
            <a:off x="3491880" y="4869160"/>
            <a:ext cx="1872208" cy="864096"/>
          </a:xfrm>
          <a:prstGeom prst="straightConnector1">
            <a:avLst/>
          </a:prstGeom>
          <a:ln w="444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Скругленный прямоугольник 38"/>
          <p:cNvSpPr/>
          <p:nvPr/>
        </p:nvSpPr>
        <p:spPr>
          <a:xfrm>
            <a:off x="4716016" y="5013176"/>
            <a:ext cx="4176464" cy="504056"/>
          </a:xfrm>
          <a:prstGeom prst="roundRect">
            <a:avLst>
              <a:gd name="adj" fmla="val 25065"/>
            </a:avLst>
          </a:prstGeom>
          <a:solidFill>
            <a:srgbClr val="FFC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8038"/>
            <a:r>
              <a:rPr lang="ru-RU" sz="1600" dirty="0">
                <a:solidFill>
                  <a:srgbClr val="002060"/>
                </a:solidFill>
              </a:rPr>
              <a:t>ЗОНА КОНТРОЛЯ </a:t>
            </a:r>
          </a:p>
          <a:p>
            <a:pPr marL="808038"/>
            <a:r>
              <a:rPr lang="ru-RU" sz="1200" dirty="0">
                <a:solidFill>
                  <a:srgbClr val="002060"/>
                </a:solidFill>
              </a:rPr>
              <a:t>по решению руководителя мед. организации</a:t>
            </a:r>
          </a:p>
        </p:txBody>
      </p:sp>
      <p:sp>
        <p:nvSpPr>
          <p:cNvPr id="23" name="Овал 22"/>
          <p:cNvSpPr/>
          <p:nvPr/>
        </p:nvSpPr>
        <p:spPr>
          <a:xfrm>
            <a:off x="4572000" y="4005064"/>
            <a:ext cx="1872208" cy="914400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ru-RU" dirty="0"/>
              <a:t>Аптека</a:t>
            </a:r>
          </a:p>
          <a:p>
            <a:pPr algn="ctr"/>
            <a:r>
              <a:rPr lang="ru-RU" sz="1200" dirty="0"/>
              <a:t>МЕД.ОРГАНИЗАЦИИ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14414" y="571480"/>
            <a:ext cx="7429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Рекомендации для ЛПУ по началу работы в ИС МДЛП</a:t>
            </a:r>
            <a:endParaRPr lang="ru-RU" sz="1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2CD8553-D1F0-4B60-A16C-BC97653B6777}"/>
              </a:ext>
            </a:extLst>
          </p:cNvPr>
          <p:cNvSpPr txBox="1"/>
          <p:nvPr/>
        </p:nvSpPr>
        <p:spPr>
          <a:xfrm>
            <a:off x="741809" y="119675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</a:t>
            </a:r>
            <a:r>
              <a:rPr lang="ru-RU" b="1" dirty="0"/>
              <a:t> ЭТАП. Организационно-методический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7AEF7DD-56E4-48EB-82E7-7D35D65E988A}"/>
              </a:ext>
            </a:extLst>
          </p:cNvPr>
          <p:cNvSpPr txBox="1"/>
          <p:nvPr/>
        </p:nvSpPr>
        <p:spPr>
          <a:xfrm>
            <a:off x="3995936" y="191683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АПТЕКА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E1FC512-AEA9-4372-A89D-53A133533EB7}"/>
              </a:ext>
            </a:extLst>
          </p:cNvPr>
          <p:cNvSpPr txBox="1"/>
          <p:nvPr/>
        </p:nvSpPr>
        <p:spPr>
          <a:xfrm>
            <a:off x="3995936" y="3573016"/>
            <a:ext cx="4657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ОТДЕЛ </a:t>
            </a:r>
            <a:r>
              <a:rPr lang="ru-RU" dirty="0" smtClean="0"/>
              <a:t>ИНФОРМАЦИОННЫХ ТЕХНОЛОГИЙ 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77D2CC0-3DDE-4334-99B8-9BF5ED8D302B}"/>
              </a:ext>
            </a:extLst>
          </p:cNvPr>
          <p:cNvSpPr txBox="1"/>
          <p:nvPr/>
        </p:nvSpPr>
        <p:spPr>
          <a:xfrm>
            <a:off x="3851920" y="2348880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ЗАМ.ГЛ.ВРАЧА ПО МЕД.ЧАСТИ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61185F77-90A2-4852-BAF3-D9896E80259A}"/>
              </a:ext>
            </a:extLst>
          </p:cNvPr>
          <p:cNvSpPr txBox="1"/>
          <p:nvPr/>
        </p:nvSpPr>
        <p:spPr>
          <a:xfrm>
            <a:off x="3851920" y="2924944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ЗАМ.ГЛ.ВРАЧА ПО 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ЭКОНОМИЧЕСКИМ ВОПРОСАМ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B711313-41AD-4D8B-96FE-A50B0CFD7CD0}"/>
              </a:ext>
            </a:extLst>
          </p:cNvPr>
          <p:cNvSpPr txBox="1"/>
          <p:nvPr/>
        </p:nvSpPr>
        <p:spPr>
          <a:xfrm>
            <a:off x="3851920" y="2636912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ЗАМ.ГЛ.ВРАЧА ПО ХОЗ.ЧАСТИ</a:t>
            </a:r>
          </a:p>
        </p:txBody>
      </p:sp>
      <p:grpSp>
        <p:nvGrpSpPr>
          <p:cNvPr id="10" name="Группа 16">
            <a:extLst>
              <a:ext uri="{FF2B5EF4-FFF2-40B4-BE49-F238E27FC236}">
                <a16:creationId xmlns="" xmlns:a16="http://schemas.microsoft.com/office/drawing/2014/main" id="{A0124DE8-BEFD-4CCA-B98D-0FADC01025C2}"/>
              </a:ext>
            </a:extLst>
          </p:cNvPr>
          <p:cNvGrpSpPr/>
          <p:nvPr/>
        </p:nvGrpSpPr>
        <p:grpSpPr>
          <a:xfrm>
            <a:off x="611560" y="1791020"/>
            <a:ext cx="8424937" cy="2780236"/>
            <a:chOff x="611560" y="1791020"/>
            <a:chExt cx="8136905" cy="2780236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6C464497-24AC-48AB-A73C-41D7042E4955}"/>
                </a:ext>
              </a:extLst>
            </p:cNvPr>
            <p:cNvSpPr txBox="1"/>
            <p:nvPr/>
          </p:nvSpPr>
          <p:spPr>
            <a:xfrm>
              <a:off x="611560" y="2996953"/>
              <a:ext cx="28803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РАБОЧАЯ ГРУППА ЛПУ:</a:t>
              </a:r>
            </a:p>
            <a:p>
              <a:endParaRPr lang="ru-RU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EA35221A-9B94-45B9-86C9-7AB387B651FA}"/>
                </a:ext>
              </a:extLst>
            </p:cNvPr>
            <p:cNvSpPr txBox="1"/>
            <p:nvPr/>
          </p:nvSpPr>
          <p:spPr>
            <a:xfrm>
              <a:off x="3741139" y="3212976"/>
              <a:ext cx="50073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ЗАМ.ГЛ.ВРАЧА ПО </a:t>
              </a:r>
              <a:r>
                <a:rPr lang="ru-RU" sz="1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КАДРОВЫМ </a:t>
              </a:r>
              <a:r>
                <a:rPr lang="ru-RU" sz="14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ВОПРОСАМ</a:t>
              </a:r>
            </a:p>
          </p:txBody>
        </p:sp>
        <p:sp>
          <p:nvSpPr>
            <p:cNvPr id="9" name="Двойные фигурные скобки 8">
              <a:extLst>
                <a:ext uri="{FF2B5EF4-FFF2-40B4-BE49-F238E27FC236}">
                  <a16:creationId xmlns="" xmlns:a16="http://schemas.microsoft.com/office/drawing/2014/main" id="{65056943-5D39-42C9-B748-8DCD98013482}"/>
                </a:ext>
              </a:extLst>
            </p:cNvPr>
            <p:cNvSpPr/>
            <p:nvPr/>
          </p:nvSpPr>
          <p:spPr>
            <a:xfrm>
              <a:off x="3478113" y="1791020"/>
              <a:ext cx="5012237" cy="2780236"/>
            </a:xfrm>
            <a:prstGeom prst="bracePair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2" name="Группа 20">
            <a:extLst>
              <a:ext uri="{FF2B5EF4-FFF2-40B4-BE49-F238E27FC236}">
                <a16:creationId xmlns="" xmlns:a16="http://schemas.microsoft.com/office/drawing/2014/main" id="{D64CC77A-904F-4D38-8411-7E10B611CCF4}"/>
              </a:ext>
            </a:extLst>
          </p:cNvPr>
          <p:cNvGrpSpPr/>
          <p:nvPr/>
        </p:nvGrpSpPr>
        <p:grpSpPr>
          <a:xfrm>
            <a:off x="620366" y="4806188"/>
            <a:ext cx="7978447" cy="2031325"/>
            <a:chOff x="620366" y="4806188"/>
            <a:chExt cx="7978447" cy="2031325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F885DEF6-6552-4ACD-A75C-40D54E2DE237}"/>
                </a:ext>
              </a:extLst>
            </p:cNvPr>
            <p:cNvSpPr txBox="1"/>
            <p:nvPr/>
          </p:nvSpPr>
          <p:spPr>
            <a:xfrm>
              <a:off x="620366" y="4841690"/>
              <a:ext cx="336569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ОПРЕДЕЛИТЬ ЗОНЫ ОТВЕТСТВЕННОСТИ: </a:t>
              </a:r>
              <a:endParaRPr lang="ru-RU" dirty="0"/>
            </a:p>
            <a:p>
              <a:endParaRPr lang="ru-RU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578B06F5-1B26-406D-AB4D-6E2182C4527B}"/>
                </a:ext>
              </a:extLst>
            </p:cNvPr>
            <p:cNvSpPr txBox="1"/>
            <p:nvPr/>
          </p:nvSpPr>
          <p:spPr>
            <a:xfrm>
              <a:off x="3409421" y="4806188"/>
              <a:ext cx="51893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ru-RU" dirty="0"/>
                <a:t>Кураторы основных этапов движения ЛС</a:t>
              </a:r>
            </a:p>
            <a:p>
              <a:pPr marL="342900" indent="-342900">
                <a:buAutoNum type="arabicPeriod"/>
              </a:pPr>
              <a:r>
                <a:rPr lang="ru-RU" dirty="0" smtClean="0"/>
                <a:t>Регистрация в </a:t>
              </a:r>
              <a:r>
                <a:rPr lang="ru-RU" dirty="0"/>
                <a:t>ИС </a:t>
              </a:r>
              <a:r>
                <a:rPr lang="ru-RU" dirty="0" smtClean="0"/>
                <a:t>МДЛП</a:t>
              </a:r>
              <a:endParaRPr lang="ru-RU" dirty="0"/>
            </a:p>
            <a:p>
              <a:pPr marL="342900" indent="-342900">
                <a:buAutoNum type="arabicPeriod"/>
              </a:pPr>
              <a:r>
                <a:rPr lang="ru-RU" dirty="0"/>
                <a:t>Взаимодействие с поставщиками</a:t>
              </a:r>
            </a:p>
            <a:p>
              <a:pPr marL="342900" indent="-342900">
                <a:buAutoNum type="arabicPeriod"/>
              </a:pPr>
              <a:r>
                <a:rPr lang="ru-RU" dirty="0"/>
                <a:t>Взаимодействие с Росздравнадзором</a:t>
              </a:r>
            </a:p>
            <a:p>
              <a:pPr marL="342900" indent="-342900">
                <a:buAutoNum type="arabicPeriod"/>
              </a:pPr>
              <a:r>
                <a:rPr lang="ru-RU" dirty="0" smtClean="0"/>
                <a:t>Регистрация бизнес-процессов </a:t>
              </a:r>
              <a:r>
                <a:rPr lang="ru-RU" dirty="0"/>
                <a:t>конкретной </a:t>
              </a:r>
              <a:r>
                <a:rPr lang="ru-RU" dirty="0" smtClean="0"/>
                <a:t>организации по обороту ЛП в ИС МДЛП… </a:t>
              </a:r>
              <a:endParaRPr lang="ru-RU" dirty="0"/>
            </a:p>
            <a:p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14414" y="571480"/>
            <a:ext cx="7429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Рекомендации для ЛПУ по началу работы в ИС МДЛП</a:t>
            </a:r>
            <a:endParaRPr lang="ru-RU" sz="1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5C9727B-8F20-4806-A679-49232DE19C6C}"/>
              </a:ext>
            </a:extLst>
          </p:cNvPr>
          <p:cNvSpPr txBox="1"/>
          <p:nvPr/>
        </p:nvSpPr>
        <p:spPr>
          <a:xfrm>
            <a:off x="712688" y="1123085"/>
            <a:ext cx="771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II </a:t>
            </a:r>
            <a:r>
              <a:rPr lang="ru-RU" b="1" dirty="0"/>
              <a:t>ЭТАП. ПОДГОТОВКА ИНСТРУМЕНТОВ ДЛЯ РАБОТЫ В ИС МДЛП</a:t>
            </a:r>
          </a:p>
        </p:txBody>
      </p:sp>
      <p:grpSp>
        <p:nvGrpSpPr>
          <p:cNvPr id="4" name="Группа 27">
            <a:extLst>
              <a:ext uri="{FF2B5EF4-FFF2-40B4-BE49-F238E27FC236}">
                <a16:creationId xmlns="" xmlns:a16="http://schemas.microsoft.com/office/drawing/2014/main" id="{CC1FAD49-6E45-474A-8A21-ABA4CAE1B1A4}"/>
              </a:ext>
            </a:extLst>
          </p:cNvPr>
          <p:cNvGrpSpPr/>
          <p:nvPr/>
        </p:nvGrpSpPr>
        <p:grpSpPr>
          <a:xfrm>
            <a:off x="611560" y="1680510"/>
            <a:ext cx="8208912" cy="4385652"/>
            <a:chOff x="611560" y="1680510"/>
            <a:chExt cx="8208912" cy="4385652"/>
          </a:xfrm>
        </p:grpSpPr>
        <p:sp>
          <p:nvSpPr>
            <p:cNvPr id="2" name="TextBox 1">
              <a:extLst>
                <a:ext uri="{FF2B5EF4-FFF2-40B4-BE49-F238E27FC236}">
                  <a16:creationId xmlns="" xmlns:a16="http://schemas.microsoft.com/office/drawing/2014/main" id="{EF988412-40A1-4779-B884-6790EF7D154B}"/>
                </a:ext>
              </a:extLst>
            </p:cNvPr>
            <p:cNvSpPr txBox="1"/>
            <p:nvPr/>
          </p:nvSpPr>
          <p:spPr>
            <a:xfrm>
              <a:off x="613311" y="1852977"/>
              <a:ext cx="359864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/>
                <a:t>УСИЛЕННАЯ КВАЛИФИЦИРОВАННАЯ ЭЛЕКТРОННАЯ ПОДПИСЬ (УКЭП)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EEDD755B-F81B-4978-9E95-1EF88B14EBE8}"/>
                </a:ext>
              </a:extLst>
            </p:cNvPr>
            <p:cNvSpPr txBox="1"/>
            <p:nvPr/>
          </p:nvSpPr>
          <p:spPr>
            <a:xfrm>
              <a:off x="611560" y="2852936"/>
              <a:ext cx="4301828" cy="90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/>
                <a:t>ЛИЦЕНЗИЯ ЛПУ на медицинскую и фармацевтическую </a:t>
              </a:r>
              <a:r>
                <a:rPr lang="ru-RU" sz="1400" dirty="0" smtClean="0"/>
                <a:t>деятельность</a:t>
              </a:r>
            </a:p>
            <a:p>
              <a:r>
                <a:rPr lang="en-US" sz="1100" dirty="0" smtClean="0">
                  <a:hlinkClick r:id="rId2"/>
                </a:rPr>
                <a:t>http://www.roszdravnadzor.ru/services/licenses</a:t>
              </a:r>
              <a:endParaRPr lang="ru-RU" sz="1100" dirty="0" smtClean="0"/>
            </a:p>
            <a:p>
              <a:endParaRPr lang="ru-RU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0A1543EF-8851-4C90-99F2-1B0639FF7D98}"/>
                </a:ext>
              </a:extLst>
            </p:cNvPr>
            <p:cNvSpPr txBox="1"/>
            <p:nvPr/>
          </p:nvSpPr>
          <p:spPr>
            <a:xfrm>
              <a:off x="611560" y="4653136"/>
              <a:ext cx="49859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/>
                <a:t>ИНФОРМАЦИОННАЯ СИСТЕМА</a:t>
              </a:r>
            </a:p>
            <a:p>
              <a:r>
                <a:rPr lang="ru-RU" sz="1400" dirty="0" smtClean="0"/>
                <a:t>ЛПУ для работы с </a:t>
              </a:r>
              <a:r>
                <a:rPr lang="ru-RU" sz="1400" dirty="0"/>
                <a:t>ИС МДЛП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1FD2B820-F642-430E-8DDE-7B0F0693096D}"/>
                </a:ext>
              </a:extLst>
            </p:cNvPr>
            <p:cNvSpPr txBox="1"/>
            <p:nvPr/>
          </p:nvSpPr>
          <p:spPr>
            <a:xfrm>
              <a:off x="611560" y="5589240"/>
              <a:ext cx="45178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/>
                <a:t>РАБОЧИЕ МЕСТА </a:t>
              </a:r>
              <a:r>
                <a:rPr lang="ru-RU" sz="1400" dirty="0" smtClean="0"/>
                <a:t>(прием/выдача </a:t>
              </a:r>
              <a:r>
                <a:rPr lang="ru-RU" sz="1400" dirty="0"/>
                <a:t>ЛС)</a:t>
              </a:r>
            </a:p>
          </p:txBody>
        </p:sp>
        <p:grpSp>
          <p:nvGrpSpPr>
            <p:cNvPr id="10" name="Группа 20">
              <a:extLst>
                <a:ext uri="{FF2B5EF4-FFF2-40B4-BE49-F238E27FC236}">
                  <a16:creationId xmlns="" xmlns:a16="http://schemas.microsoft.com/office/drawing/2014/main" id="{F87005E3-7765-4A37-8B0F-C5B2A943063E}"/>
                </a:ext>
              </a:extLst>
            </p:cNvPr>
            <p:cNvGrpSpPr/>
            <p:nvPr/>
          </p:nvGrpSpPr>
          <p:grpSpPr>
            <a:xfrm>
              <a:off x="4355976" y="1680510"/>
              <a:ext cx="4325693" cy="884394"/>
              <a:chOff x="4355976" y="1680510"/>
              <a:chExt cx="4325693" cy="884394"/>
            </a:xfrm>
          </p:grpSpPr>
          <p:sp>
            <p:nvSpPr>
              <p:cNvPr id="3" name="TextBox 2">
                <a:extLst>
                  <a:ext uri="{FF2B5EF4-FFF2-40B4-BE49-F238E27FC236}">
                    <a16:creationId xmlns="" xmlns:a16="http://schemas.microsoft.com/office/drawing/2014/main" id="{A620EE0E-9E34-4944-AAAF-E550D835B042}"/>
                  </a:ext>
                </a:extLst>
              </p:cNvPr>
              <p:cNvSpPr txBox="1"/>
              <p:nvPr/>
            </p:nvSpPr>
            <p:spPr>
              <a:xfrm>
                <a:off x="4499992" y="1694601"/>
                <a:ext cx="360040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dirty="0"/>
                  <a:t>Руководитель ЛПУ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="" xmlns:a16="http://schemas.microsoft.com/office/drawing/2014/main" id="{4650282C-C4C9-4001-96D1-97193B18D129}"/>
                  </a:ext>
                </a:extLst>
              </p:cNvPr>
              <p:cNvSpPr txBox="1"/>
              <p:nvPr/>
            </p:nvSpPr>
            <p:spPr>
              <a:xfrm>
                <a:off x="4499992" y="1991100"/>
                <a:ext cx="404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dirty="0"/>
                  <a:t>ВСЕ </a:t>
                </a:r>
                <a:r>
                  <a:rPr lang="ru-RU" sz="1400" dirty="0" smtClean="0"/>
                  <a:t>сотрудники аптеки, </a:t>
                </a:r>
                <a:r>
                  <a:rPr lang="ru-RU" sz="1400" dirty="0"/>
                  <a:t>имеющие право подписи </a:t>
                </a:r>
                <a:r>
                  <a:rPr lang="ru-RU" sz="1400" dirty="0" smtClean="0"/>
                  <a:t>на первичных документах</a:t>
                </a:r>
                <a:endParaRPr lang="ru-RU" sz="1400" dirty="0"/>
              </a:p>
            </p:txBody>
          </p:sp>
          <p:sp>
            <p:nvSpPr>
              <p:cNvPr id="5" name="Двойные фигурные скобки 4">
                <a:extLst>
                  <a:ext uri="{FF2B5EF4-FFF2-40B4-BE49-F238E27FC236}">
                    <a16:creationId xmlns="" xmlns:a16="http://schemas.microsoft.com/office/drawing/2014/main" id="{F9681F58-97DA-4A81-BE4E-2B95EFFAC23B}"/>
                  </a:ext>
                </a:extLst>
              </p:cNvPr>
              <p:cNvSpPr/>
              <p:nvPr/>
            </p:nvSpPr>
            <p:spPr>
              <a:xfrm>
                <a:off x="4355976" y="1680510"/>
                <a:ext cx="4325693" cy="884394"/>
              </a:xfrm>
              <a:prstGeom prst="bracePair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</p:grpSp>
        <p:grpSp>
          <p:nvGrpSpPr>
            <p:cNvPr id="16" name="Группа 21">
              <a:extLst>
                <a:ext uri="{FF2B5EF4-FFF2-40B4-BE49-F238E27FC236}">
                  <a16:creationId xmlns="" xmlns:a16="http://schemas.microsoft.com/office/drawing/2014/main" id="{1F9F33D0-56E2-4C2F-961B-6F4C4A3A21E9}"/>
                </a:ext>
              </a:extLst>
            </p:cNvPr>
            <p:cNvGrpSpPr/>
            <p:nvPr/>
          </p:nvGrpSpPr>
          <p:grpSpPr>
            <a:xfrm>
              <a:off x="4499992" y="5301208"/>
              <a:ext cx="4320480" cy="764954"/>
              <a:chOff x="4458386" y="5221425"/>
              <a:chExt cx="4320480" cy="764954"/>
            </a:xfrm>
          </p:grpSpPr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101B7A45-A26C-42D6-B5E4-E7B88B789DEA}"/>
                  </a:ext>
                </a:extLst>
              </p:cNvPr>
              <p:cNvSpPr txBox="1"/>
              <p:nvPr/>
            </p:nvSpPr>
            <p:spPr>
              <a:xfrm>
                <a:off x="4674410" y="5247715"/>
                <a:ext cx="399608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dirty="0"/>
                  <a:t>Компьютер, </a:t>
                </a:r>
                <a:r>
                  <a:rPr lang="ru-RU" sz="1400" dirty="0" smtClean="0"/>
                  <a:t>сканер для считывания </a:t>
                </a:r>
                <a:r>
                  <a:rPr lang="ru-RU" sz="1400" dirty="0" err="1" smtClean="0"/>
                  <a:t>духмерного</a:t>
                </a:r>
                <a:r>
                  <a:rPr lang="ru-RU" sz="1400" dirty="0" smtClean="0"/>
                  <a:t> </a:t>
                </a:r>
                <a:r>
                  <a:rPr lang="ru-RU" sz="1400" dirty="0" err="1" smtClean="0"/>
                  <a:t>штрихкода</a:t>
                </a:r>
                <a:r>
                  <a:rPr lang="ru-RU" sz="1400" dirty="0" smtClean="0"/>
                  <a:t> </a:t>
                </a:r>
                <a:r>
                  <a:rPr lang="en-US" sz="1400" dirty="0" smtClean="0"/>
                  <a:t>DATA MATRIX</a:t>
                </a:r>
                <a:r>
                  <a:rPr lang="ru-RU" sz="1400" dirty="0" smtClean="0"/>
                  <a:t>, </a:t>
                </a:r>
                <a:r>
                  <a:rPr lang="ru-RU" sz="1400" dirty="0"/>
                  <a:t>регистратор выбытия и пр.</a:t>
                </a:r>
              </a:p>
            </p:txBody>
          </p:sp>
          <p:sp>
            <p:nvSpPr>
              <p:cNvPr id="18" name="Двойные фигурные скобки 17">
                <a:extLst>
                  <a:ext uri="{FF2B5EF4-FFF2-40B4-BE49-F238E27FC236}">
                    <a16:creationId xmlns="" xmlns:a16="http://schemas.microsoft.com/office/drawing/2014/main" id="{36693E8E-E384-4DDA-B558-F71A081E0CA4}"/>
                  </a:ext>
                </a:extLst>
              </p:cNvPr>
              <p:cNvSpPr/>
              <p:nvPr/>
            </p:nvSpPr>
            <p:spPr>
              <a:xfrm>
                <a:off x="4458386" y="5221425"/>
                <a:ext cx="4320480" cy="720080"/>
              </a:xfrm>
              <a:prstGeom prst="bracePair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</p:grpSp>
        <p:grpSp>
          <p:nvGrpSpPr>
            <p:cNvPr id="20" name="Группа 19">
              <a:extLst>
                <a:ext uri="{FF2B5EF4-FFF2-40B4-BE49-F238E27FC236}">
                  <a16:creationId xmlns="" xmlns:a16="http://schemas.microsoft.com/office/drawing/2014/main" id="{CA38A269-359A-46A5-B01A-E0870765DA79}"/>
                </a:ext>
              </a:extLst>
            </p:cNvPr>
            <p:cNvGrpSpPr/>
            <p:nvPr/>
          </p:nvGrpSpPr>
          <p:grpSpPr>
            <a:xfrm>
              <a:off x="4427984" y="2780928"/>
              <a:ext cx="4268592" cy="648072"/>
              <a:chOff x="4427984" y="2780928"/>
              <a:chExt cx="4268592" cy="648072"/>
            </a:xfrm>
          </p:grpSpPr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74F81115-9AEF-49C5-9E25-90A44793036E}"/>
                  </a:ext>
                </a:extLst>
              </p:cNvPr>
              <p:cNvSpPr txBox="1"/>
              <p:nvPr/>
            </p:nvSpPr>
            <p:spPr>
              <a:xfrm>
                <a:off x="4572000" y="2780928"/>
                <a:ext cx="40648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400" dirty="0" smtClean="0"/>
                  <a:t>Проверить сведения о лицензиях можно в Едином реестре на сайте РЗН</a:t>
                </a:r>
              </a:p>
            </p:txBody>
          </p:sp>
          <p:sp>
            <p:nvSpPr>
              <p:cNvPr id="19" name="Двойные фигурные скобки 18">
                <a:extLst>
                  <a:ext uri="{FF2B5EF4-FFF2-40B4-BE49-F238E27FC236}">
                    <a16:creationId xmlns="" xmlns:a16="http://schemas.microsoft.com/office/drawing/2014/main" id="{B566BBE4-313D-4E28-8502-4664A6650DCA}"/>
                  </a:ext>
                </a:extLst>
              </p:cNvPr>
              <p:cNvSpPr/>
              <p:nvPr/>
            </p:nvSpPr>
            <p:spPr>
              <a:xfrm>
                <a:off x="4427984" y="2780928"/>
                <a:ext cx="4268592" cy="648072"/>
              </a:xfrm>
              <a:prstGeom prst="bracePair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400"/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AF2E5F93-8A20-49E1-8D1C-1612D4CDF635}"/>
                </a:ext>
              </a:extLst>
            </p:cNvPr>
            <p:cNvSpPr txBox="1"/>
            <p:nvPr/>
          </p:nvSpPr>
          <p:spPr>
            <a:xfrm>
              <a:off x="4716016" y="4653136"/>
              <a:ext cx="385938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/>
                <a:t>ЕМИАС. МАРКИРОВКА</a:t>
              </a:r>
              <a:endParaRPr lang="ru-RU" sz="1400" dirty="0"/>
            </a:p>
          </p:txBody>
        </p:sp>
        <p:sp>
          <p:nvSpPr>
            <p:cNvPr id="23" name="Двойные фигурные скобки 22">
              <a:extLst>
                <a:ext uri="{FF2B5EF4-FFF2-40B4-BE49-F238E27FC236}">
                  <a16:creationId xmlns="" xmlns:a16="http://schemas.microsoft.com/office/drawing/2014/main" id="{440959DE-D5D1-42B0-9047-069ED20E0FCF}"/>
                </a:ext>
              </a:extLst>
            </p:cNvPr>
            <p:cNvSpPr/>
            <p:nvPr/>
          </p:nvSpPr>
          <p:spPr>
            <a:xfrm>
              <a:off x="4427984" y="4419362"/>
              <a:ext cx="4392488" cy="748276"/>
            </a:xfrm>
            <a:prstGeom prst="bracePair">
              <a:avLst>
                <a:gd name="adj" fmla="val 1145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1400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9AE887E1-557B-435C-B559-4ED687972420}"/>
              </a:ext>
            </a:extLst>
          </p:cNvPr>
          <p:cNvSpPr txBox="1"/>
          <p:nvPr/>
        </p:nvSpPr>
        <p:spPr>
          <a:xfrm>
            <a:off x="683568" y="2276873"/>
            <a:ext cx="4340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hlinkClick r:id="rId3"/>
              </a:rPr>
              <a:t>https://digital.gov.ru/ru/appeals/faq/39/</a:t>
            </a:r>
            <a:endParaRPr lang="en-US" sz="1200" dirty="0"/>
          </a:p>
          <a:p>
            <a:endParaRPr lang="ru-RU" sz="1200" dirty="0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EEDD755B-F81B-4978-9E95-1EF88B14EBE8}"/>
              </a:ext>
            </a:extLst>
          </p:cNvPr>
          <p:cNvSpPr txBox="1"/>
          <p:nvPr/>
        </p:nvSpPr>
        <p:spPr>
          <a:xfrm>
            <a:off x="611560" y="3717032"/>
            <a:ext cx="422982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Идентификационный номер адресов мест деятельности в ФИАС(</a:t>
            </a:r>
            <a:r>
              <a:rPr lang="en-US" sz="1400" dirty="0" smtClean="0"/>
              <a:t>ID</a:t>
            </a:r>
            <a:r>
              <a:rPr lang="ru-RU" sz="1400" dirty="0" smtClean="0"/>
              <a:t>)</a:t>
            </a:r>
          </a:p>
          <a:p>
            <a:r>
              <a:rPr lang="en-US" sz="1100" dirty="0" smtClean="0">
                <a:hlinkClick r:id="rId4"/>
              </a:rPr>
              <a:t>https://fias.nalog.ru/</a:t>
            </a:r>
            <a:endParaRPr lang="ru-RU" sz="1100" dirty="0" smtClean="0"/>
          </a:p>
          <a:p>
            <a:endParaRPr lang="ru-RU" sz="1400" dirty="0"/>
          </a:p>
        </p:txBody>
      </p:sp>
      <p:sp>
        <p:nvSpPr>
          <p:cNvPr id="26" name="Двойные фигурные скобки 25">
            <a:extLst>
              <a:ext uri="{FF2B5EF4-FFF2-40B4-BE49-F238E27FC236}">
                <a16:creationId xmlns="" xmlns:a16="http://schemas.microsoft.com/office/drawing/2014/main" id="{B566BBE4-313D-4E28-8502-4664A6650DCA}"/>
              </a:ext>
            </a:extLst>
          </p:cNvPr>
          <p:cNvSpPr/>
          <p:nvPr/>
        </p:nvSpPr>
        <p:spPr>
          <a:xfrm>
            <a:off x="4427984" y="3645024"/>
            <a:ext cx="4320480" cy="648072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7" name="Прямоугольник 26"/>
          <p:cNvSpPr/>
          <p:nvPr/>
        </p:nvSpPr>
        <p:spPr>
          <a:xfrm>
            <a:off x="4644008" y="3573016"/>
            <a:ext cx="3888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Проверить регистрацию адреса в Федеральной Информационной Адресной Системе (</a:t>
            </a:r>
            <a:r>
              <a:rPr lang="en-US" sz="1400" dirty="0" smtClean="0"/>
              <a:t>ID</a:t>
            </a:r>
            <a:r>
              <a:rPr lang="ru-RU" sz="1400" dirty="0" smtClean="0"/>
              <a:t>)</a:t>
            </a:r>
          </a:p>
        </p:txBody>
      </p:sp>
      <p:pic>
        <p:nvPicPr>
          <p:cNvPr id="30" name="Рисунок 29" descr="Логотип ГБУЗ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88640"/>
            <a:ext cx="1674462" cy="31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59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115212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РЕГИСТРАТОР ВЫБЫТИЯ – </a:t>
            </a:r>
            <a:endParaRPr lang="ru-RU" sz="1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устройство </a:t>
            </a:r>
            <a:r>
              <a:rPr lang="ru-RU" sz="1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для фиксации факта вывода ЛС из </a:t>
            </a:r>
            <a:r>
              <a:rPr lang="ru-RU" sz="1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оборота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(выдачи конечному потребителю) </a:t>
            </a:r>
            <a:r>
              <a:rPr lang="ru-RU" sz="1800" b="1" dirty="0">
                <a:solidFill>
                  <a:srgbClr val="0070C0"/>
                </a:solidFill>
                <a:latin typeface="Cambria" pitchFamily="18" charset="0"/>
              </a:rPr>
              <a:t/>
            </a:r>
            <a:br>
              <a:rPr lang="ru-RU" sz="1800" b="1" dirty="0">
                <a:solidFill>
                  <a:srgbClr val="0070C0"/>
                </a:solidFill>
                <a:latin typeface="Cambria" pitchFamily="18" charset="0"/>
              </a:rPr>
            </a:br>
            <a:endParaRPr lang="ru-RU" sz="1800" b="1" dirty="0">
              <a:solidFill>
                <a:srgbClr val="0070C0"/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347864" y="3933056"/>
            <a:ext cx="4536504" cy="19442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РЕЖИМЫ РАБОТЫ: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«ПАССИВНЫЙ</a:t>
            </a:r>
            <a:r>
              <a:rPr lang="ru-RU" dirty="0">
                <a:solidFill>
                  <a:srgbClr val="002060"/>
                </a:solidFill>
              </a:rPr>
              <a:t>» </a:t>
            </a:r>
            <a:r>
              <a:rPr lang="ru-RU" dirty="0" smtClean="0">
                <a:solidFill>
                  <a:srgbClr val="002060"/>
                </a:solidFill>
              </a:rPr>
              <a:t>режим работы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«ТЕРМИНАЛ СБОРА ДАННЫХ»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«АВТОНОМНЫЙ» режим работы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412776"/>
            <a:ext cx="1381125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3347864" y="1628800"/>
            <a:ext cx="4536504" cy="2016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</a:rPr>
              <a:t>Состав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Встроенный  сканер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Экран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Клавиатура Т9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Модуль безопасности (СКЗИ)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Аккумулятор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49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00042"/>
            <a:ext cx="8820472" cy="107154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Криптозащита  </a:t>
            </a:r>
            <a:r>
              <a:rPr lang="ru-RU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маркировки </a:t>
            </a:r>
            <a:r>
              <a:rPr lang="ru-RU" sz="2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ЛС </a:t>
            </a:r>
            <a:r>
              <a:rPr lang="ru-RU" sz="2400" b="1" dirty="0">
                <a:solidFill>
                  <a:srgbClr val="0070C0"/>
                </a:solidFill>
                <a:latin typeface="Cambria" pitchFamily="18" charset="0"/>
              </a:rPr>
              <a:t/>
            </a:r>
            <a:br>
              <a:rPr lang="ru-RU" sz="2400" b="1" dirty="0">
                <a:solidFill>
                  <a:srgbClr val="0070C0"/>
                </a:solidFill>
                <a:latin typeface="Cambria" pitchFamily="18" charset="0"/>
              </a:rPr>
            </a:br>
            <a:endParaRPr lang="ru-RU" sz="2400" b="1" dirty="0">
              <a:solidFill>
                <a:srgbClr val="0070C0"/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1340768"/>
            <a:ext cx="8534752" cy="48743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algn="just"/>
            <a:r>
              <a:rPr lang="ru-RU" sz="2400" b="1" dirty="0">
                <a:solidFill>
                  <a:srgbClr val="002060"/>
                </a:solidFill>
              </a:rPr>
              <a:t>При реализации ЛС конечному </a:t>
            </a:r>
            <a:r>
              <a:rPr lang="ru-RU" sz="2400" b="1" dirty="0" smtClean="0">
                <a:solidFill>
                  <a:srgbClr val="002060"/>
                </a:solidFill>
              </a:rPr>
              <a:t>потребителю -  </a:t>
            </a:r>
            <a:r>
              <a:rPr lang="ru-RU" sz="2400" b="1" dirty="0">
                <a:solidFill>
                  <a:srgbClr val="002060"/>
                </a:solidFill>
              </a:rPr>
              <a:t>проводится дополнительная проверка легитимности маркировки ЛС регистратором выбытия.</a:t>
            </a: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  <a:p>
            <a:pPr marL="88900"/>
            <a:r>
              <a:rPr lang="ru-RU" sz="2400" b="1" dirty="0">
                <a:solidFill>
                  <a:srgbClr val="C00000"/>
                </a:solidFill>
              </a:rPr>
              <a:t>В случае несоответствия:</a:t>
            </a:r>
          </a:p>
          <a:p>
            <a:endParaRPr lang="ru-RU" sz="2400" b="1" dirty="0">
              <a:solidFill>
                <a:srgbClr val="C00000"/>
              </a:solidFill>
            </a:endParaRPr>
          </a:p>
          <a:p>
            <a:pPr marL="719138" indent="-363538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Автоматически блокируется операция по  реализации (выдаче/продаже) ЛС.</a:t>
            </a:r>
          </a:p>
          <a:p>
            <a:pPr marL="719138" indent="-363538">
              <a:buFont typeface="Arial" pitchFamily="34" charset="0"/>
              <a:buChar char="•"/>
            </a:pPr>
            <a:endParaRPr lang="ru-RU" sz="2400" dirty="0">
              <a:solidFill>
                <a:srgbClr val="002060"/>
              </a:solidFill>
            </a:endParaRPr>
          </a:p>
          <a:p>
            <a:pPr marL="719138" indent="-363538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</a:rPr>
              <a:t>Информация  об  обнаружении </a:t>
            </a:r>
            <a:r>
              <a:rPr lang="ru-RU" sz="2400" dirty="0" smtClean="0">
                <a:solidFill>
                  <a:srgbClr val="002060"/>
                </a:solidFill>
              </a:rPr>
              <a:t>нелегитимного ЛС и попытке его реализации </a:t>
            </a:r>
            <a:r>
              <a:rPr lang="ru-RU" sz="2400" dirty="0">
                <a:solidFill>
                  <a:srgbClr val="002060"/>
                </a:solidFill>
              </a:rPr>
              <a:t>– автоматически отправляется в контролирующие органы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92696"/>
            <a:ext cx="8820472" cy="107154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Осуществляется в личном кабинете ИС МДЛП, </a:t>
            </a:r>
          </a:p>
          <a:p>
            <a:pPr>
              <a:buNone/>
            </a:pPr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 меню «ПРОФИЛЬ» -  в разделе «Анкеты и договоры»</a:t>
            </a:r>
          </a:p>
          <a:p>
            <a:pPr algn="ctr">
              <a:buNone/>
            </a:pPr>
            <a:endParaRPr lang="ru-RU" sz="2000" b="1" dirty="0">
              <a:solidFill>
                <a:srgbClr val="0070C0"/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  <p:pic>
        <p:nvPicPr>
          <p:cNvPr id="11" name="Рисунок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2599" y="1731467"/>
            <a:ext cx="8371135" cy="4970725"/>
          </a:xfrm>
          <a:prstGeom prst="rect">
            <a:avLst/>
          </a:prstGeom>
        </p:spPr>
      </p:pic>
      <p:sp>
        <p:nvSpPr>
          <p:cNvPr id="12" name="Содержимое 2"/>
          <p:cNvSpPr txBox="1">
            <a:spLocks/>
          </p:cNvSpPr>
          <p:nvPr/>
        </p:nvSpPr>
        <p:spPr>
          <a:xfrm>
            <a:off x="551237" y="140223"/>
            <a:ext cx="8820472" cy="692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Получение регистратора выбытия.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mbr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xmlns="" id="{A34CD3F3-30AA-4AA3-B9AD-6A247B96B561}"/>
              </a:ext>
            </a:extLst>
          </p:cNvPr>
          <p:cNvSpPr/>
          <p:nvPr/>
        </p:nvSpPr>
        <p:spPr>
          <a:xfrm>
            <a:off x="3828170" y="2586808"/>
            <a:ext cx="93610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3822C0D1-8A64-4D48-889E-621AF463A813}"/>
              </a:ext>
            </a:extLst>
          </p:cNvPr>
          <p:cNvSpPr/>
          <p:nvPr/>
        </p:nvSpPr>
        <p:spPr>
          <a:xfrm>
            <a:off x="502990" y="2258466"/>
            <a:ext cx="93610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одержимое 2">
            <a:extLst>
              <a:ext uri="{FF2B5EF4-FFF2-40B4-BE49-F238E27FC236}">
                <a16:creationId xmlns:a16="http://schemas.microsoft.com/office/drawing/2014/main" xmlns="" id="{F85AAB7B-99F8-4EBF-8202-7B37B02EAD70}"/>
              </a:ext>
            </a:extLst>
          </p:cNvPr>
          <p:cNvSpPr txBox="1">
            <a:spLocks/>
          </p:cNvSpPr>
          <p:nvPr/>
        </p:nvSpPr>
        <p:spPr>
          <a:xfrm>
            <a:off x="5652120" y="3356992"/>
            <a:ext cx="3312368" cy="350100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АЛГОРИТМ ДЕЙСТВИЙ:</a:t>
            </a:r>
          </a:p>
          <a:p>
            <a:pPr fontAlgn="auto">
              <a:spcAft>
                <a:spcPts val="0"/>
              </a:spcAft>
              <a:buNone/>
            </a:pPr>
            <a:endParaRPr lang="ru-RU" sz="2400" b="1" i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AutoNum type="arabicPeriod"/>
            </a:pP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Заполнить </a:t>
            </a:r>
            <a:r>
              <a:rPr lang="ru-RU" sz="24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заявление </a:t>
            </a: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 присоединение к договору о получении РВ</a:t>
            </a:r>
          </a:p>
          <a:p>
            <a:pPr fontAlgn="auto">
              <a:spcAft>
                <a:spcPts val="0"/>
              </a:spcAft>
              <a:buFont typeface="Arial" pitchFamily="34" charset="0"/>
              <a:buAutoNum type="arabicPeriod"/>
            </a:pP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Заполнить  </a:t>
            </a:r>
            <a:r>
              <a:rPr lang="ru-RU" sz="2400" i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анкету </a:t>
            </a: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 получение к РВ</a:t>
            </a:r>
          </a:p>
          <a:p>
            <a:pPr fontAlgn="auto">
              <a:spcAft>
                <a:spcPts val="0"/>
              </a:spcAft>
              <a:buFont typeface="Arial" pitchFamily="34" charset="0"/>
              <a:buAutoNum type="arabicPeriod"/>
            </a:pP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Подписать УКЭП и отправить оператору договор на получение РВ</a:t>
            </a:r>
          </a:p>
          <a:p>
            <a:pPr fontAlgn="auto">
              <a:spcAft>
                <a:spcPts val="0"/>
              </a:spcAft>
              <a:buFont typeface="Arial" pitchFamily="34" charset="0"/>
              <a:buAutoNum type="arabicPeriod"/>
            </a:pP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Проверить фиксацию регистратора выбытия в реестре регистраторов в ИС МДЛП</a:t>
            </a:r>
            <a:endParaRPr lang="ru-RU" sz="2400" i="1" dirty="0">
              <a:solidFill>
                <a:schemeClr val="tx2"/>
              </a:solidFill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187624" y="548680"/>
            <a:ext cx="7429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Рекомендации для ЛПУ по началу работы в ИС МДЛП</a:t>
            </a:r>
            <a:endParaRPr lang="ru-RU" sz="1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pic>
        <p:nvPicPr>
          <p:cNvPr id="2050" name="Picture 2" descr="C:\Users\ПУ\Desktop\РАЗВИТИЕ и PR\Логотипы и эмблемы\Мозговой штурм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812509"/>
            <a:ext cx="2160240" cy="1836203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1EB3822-A133-4691-92A8-511AE25468B3}"/>
              </a:ext>
            </a:extLst>
          </p:cNvPr>
          <p:cNvSpPr txBox="1"/>
          <p:nvPr/>
        </p:nvSpPr>
        <p:spPr>
          <a:xfrm>
            <a:off x="741808" y="1196752"/>
            <a:ext cx="771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III </a:t>
            </a:r>
            <a:r>
              <a:rPr lang="ru-RU" b="1" dirty="0"/>
              <a:t>ЭТАП. РЕГИСТРАЦИЯ В СИСТЕМЕ И ОБУЧЕНИЕ СОТРУДНИКОВ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8E729E8-F2FD-43E7-AC5E-2CB14B2D1003}"/>
              </a:ext>
            </a:extLst>
          </p:cNvPr>
          <p:cNvSpPr txBox="1"/>
          <p:nvPr/>
        </p:nvSpPr>
        <p:spPr>
          <a:xfrm>
            <a:off x="741808" y="2780928"/>
            <a:ext cx="368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ВЫБОР СПОСОБА ПЕРЕДАЧИ ДАННЫХ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F4A73B9-DB18-4344-A4D7-5F73AFD3F82A}"/>
              </a:ext>
            </a:extLst>
          </p:cNvPr>
          <p:cNvSpPr txBox="1"/>
          <p:nvPr/>
        </p:nvSpPr>
        <p:spPr>
          <a:xfrm>
            <a:off x="4618656" y="2586450"/>
            <a:ext cx="3686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Личный кабинет </a:t>
            </a:r>
            <a:r>
              <a:rPr lang="ru-RU" dirty="0" smtClean="0"/>
              <a:t>(</a:t>
            </a:r>
            <a:r>
              <a:rPr lang="en-US" dirty="0" smtClean="0"/>
              <a:t>mdlp.crpt.ru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60BB9F2-9730-4F33-8D1B-7AC44D49DE70}"/>
              </a:ext>
            </a:extLst>
          </p:cNvPr>
          <p:cNvSpPr txBox="1"/>
          <p:nvPr/>
        </p:nvSpPr>
        <p:spPr>
          <a:xfrm>
            <a:off x="4624732" y="3030524"/>
            <a:ext cx="376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API</a:t>
            </a:r>
            <a:r>
              <a:rPr lang="en-US" dirty="0"/>
              <a:t> </a:t>
            </a:r>
            <a:r>
              <a:rPr lang="ru-RU" dirty="0" smtClean="0"/>
              <a:t>(</a:t>
            </a:r>
            <a:r>
              <a:rPr lang="ru-RU" sz="1400" dirty="0" smtClean="0"/>
              <a:t>интеграция ТУС и МДЛП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68C797B-9029-4FD4-922A-2DDB5CF6AA2F}"/>
              </a:ext>
            </a:extLst>
          </p:cNvPr>
          <p:cNvSpPr txBox="1"/>
          <p:nvPr/>
        </p:nvSpPr>
        <p:spPr>
          <a:xfrm>
            <a:off x="717972" y="1844824"/>
            <a:ext cx="3686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РЕГИСТРАЦИЯ ЛПУ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6201977-087C-4FE1-8C62-DB29374A467D}"/>
              </a:ext>
            </a:extLst>
          </p:cNvPr>
          <p:cNvSpPr txBox="1"/>
          <p:nvPr/>
        </p:nvSpPr>
        <p:spPr>
          <a:xfrm>
            <a:off x="4644008" y="1916832"/>
            <a:ext cx="3848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Личный кабинет </a:t>
            </a:r>
            <a:r>
              <a:rPr lang="ru-RU" dirty="0"/>
              <a:t>(</a:t>
            </a:r>
            <a:r>
              <a:rPr lang="en-US" dirty="0"/>
              <a:t>mdlp.crpt.ru</a:t>
            </a:r>
            <a:r>
              <a:rPr lang="ru-RU" dirty="0"/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5805103-2523-46BA-BBD0-D8736E01013C}"/>
              </a:ext>
            </a:extLst>
          </p:cNvPr>
          <p:cNvSpPr txBox="1"/>
          <p:nvPr/>
        </p:nvSpPr>
        <p:spPr>
          <a:xfrm>
            <a:off x="755576" y="4653136"/>
            <a:ext cx="3686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ОБУЧЕНИЕ СОТРУДНИКОВ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FD0C999-D242-465E-9B8D-D0CD9C2E867C}"/>
              </a:ext>
            </a:extLst>
          </p:cNvPr>
          <p:cNvSpPr txBox="1"/>
          <p:nvPr/>
        </p:nvSpPr>
        <p:spPr>
          <a:xfrm>
            <a:off x="4644008" y="443711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Самостоятельно</a:t>
            </a:r>
            <a:endParaRPr lang="ru-RU" b="1" dirty="0"/>
          </a:p>
          <a:p>
            <a:r>
              <a:rPr lang="ru-RU" b="1" dirty="0"/>
              <a:t>Циклы </a:t>
            </a:r>
            <a:r>
              <a:rPr lang="ru-RU" b="1" dirty="0" smtClean="0"/>
              <a:t>повышения квалификации</a:t>
            </a:r>
            <a:endParaRPr lang="ru-RU" b="1" dirty="0"/>
          </a:p>
        </p:txBody>
      </p:sp>
      <p:sp>
        <p:nvSpPr>
          <p:cNvPr id="16" name="Двойные фигурные скобки 15">
            <a:extLst>
              <a:ext uri="{FF2B5EF4-FFF2-40B4-BE49-F238E27FC236}">
                <a16:creationId xmlns="" xmlns:a16="http://schemas.microsoft.com/office/drawing/2014/main" id="{65056943-5D39-42C9-B748-8DCD98013482}"/>
              </a:ext>
            </a:extLst>
          </p:cNvPr>
          <p:cNvSpPr/>
          <p:nvPr/>
        </p:nvSpPr>
        <p:spPr>
          <a:xfrm>
            <a:off x="4427984" y="1791020"/>
            <a:ext cx="4341261" cy="629868"/>
          </a:xfrm>
          <a:prstGeom prst="bracePair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Двойные фигурные скобки 16">
            <a:extLst>
              <a:ext uri="{FF2B5EF4-FFF2-40B4-BE49-F238E27FC236}">
                <a16:creationId xmlns="" xmlns:a16="http://schemas.microsoft.com/office/drawing/2014/main" id="{65056943-5D39-42C9-B748-8DCD98013482}"/>
              </a:ext>
            </a:extLst>
          </p:cNvPr>
          <p:cNvSpPr/>
          <p:nvPr/>
        </p:nvSpPr>
        <p:spPr>
          <a:xfrm>
            <a:off x="4427984" y="2708920"/>
            <a:ext cx="4341261" cy="629868"/>
          </a:xfrm>
          <a:prstGeom prst="bracePair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Двойные фигурные скобки 17">
            <a:extLst>
              <a:ext uri="{FF2B5EF4-FFF2-40B4-BE49-F238E27FC236}">
                <a16:creationId xmlns="" xmlns:a16="http://schemas.microsoft.com/office/drawing/2014/main" id="{65056943-5D39-42C9-B748-8DCD98013482}"/>
              </a:ext>
            </a:extLst>
          </p:cNvPr>
          <p:cNvSpPr/>
          <p:nvPr/>
        </p:nvSpPr>
        <p:spPr>
          <a:xfrm>
            <a:off x="4427984" y="4509120"/>
            <a:ext cx="4392488" cy="629868"/>
          </a:xfrm>
          <a:prstGeom prst="bracePair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76201977-087C-4FE1-8C62-DB29374A467D}"/>
              </a:ext>
            </a:extLst>
          </p:cNvPr>
          <p:cNvSpPr txBox="1"/>
          <p:nvPr/>
        </p:nvSpPr>
        <p:spPr>
          <a:xfrm>
            <a:off x="2267744" y="580526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Техническая поддержка ИС МДЛП  </a:t>
            </a:r>
            <a:r>
              <a:rPr lang="en-US" dirty="0" smtClean="0">
                <a:hlinkClick r:id="rId4"/>
              </a:rPr>
              <a:t>support@crpt.ru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D8E729E8-F2FD-43E7-AC5E-2CB14B2D1003}"/>
              </a:ext>
            </a:extLst>
          </p:cNvPr>
          <p:cNvSpPr txBox="1"/>
          <p:nvPr/>
        </p:nvSpPr>
        <p:spPr>
          <a:xfrm>
            <a:off x="755576" y="3645024"/>
            <a:ext cx="368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ОПРЕДЕЛИТЬ СПОСОБ ВЫВОДА ЛС ИЗ ОБОРОТА</a:t>
            </a:r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F4A73B9-DB18-4344-A4D7-5F73AFD3F82A}"/>
              </a:ext>
            </a:extLst>
          </p:cNvPr>
          <p:cNvSpPr txBox="1"/>
          <p:nvPr/>
        </p:nvSpPr>
        <p:spPr>
          <a:xfrm>
            <a:off x="4644008" y="3573016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ОПИСАНИЕ СПОСОБОВ </a:t>
            </a:r>
            <a:r>
              <a:rPr lang="ru-RU" sz="1600" dirty="0" smtClean="0"/>
              <a:t>на ЧЕСТНЫЙЗНАК.РФ</a:t>
            </a:r>
          </a:p>
          <a:p>
            <a:r>
              <a:rPr lang="ru-RU" sz="1600" dirty="0" smtClean="0"/>
              <a:t>СХЕМА 2.2, 2.3, 2.4</a:t>
            </a:r>
            <a:endParaRPr lang="ru-RU" sz="1600" dirty="0"/>
          </a:p>
        </p:txBody>
      </p:sp>
      <p:sp>
        <p:nvSpPr>
          <p:cNvPr id="22" name="Двойные фигурные скобки 21">
            <a:extLst>
              <a:ext uri="{FF2B5EF4-FFF2-40B4-BE49-F238E27FC236}">
                <a16:creationId xmlns="" xmlns:a16="http://schemas.microsoft.com/office/drawing/2014/main" id="{65056943-5D39-42C9-B748-8DCD98013482}"/>
              </a:ext>
            </a:extLst>
          </p:cNvPr>
          <p:cNvSpPr/>
          <p:nvPr/>
        </p:nvSpPr>
        <p:spPr>
          <a:xfrm>
            <a:off x="4427984" y="3573016"/>
            <a:ext cx="4341261" cy="629868"/>
          </a:xfrm>
          <a:prstGeom prst="bracePair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38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8"/>
          <p:cNvSpPr>
            <a:spLocks noChangeArrowheads="1"/>
          </p:cNvSpPr>
          <p:nvPr/>
        </p:nvSpPr>
        <p:spPr bwMode="auto">
          <a:xfrm>
            <a:off x="539552" y="1268760"/>
            <a:ext cx="8136905" cy="4824536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indent="-457200" algn="just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Установить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на рабочем месте сертификат ключа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ЭЦП, программы,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обеспечивающие работу с электронной подписью и защиту информации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lvl="0" indent="-457200" algn="just">
              <a:buFontTx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Открыть информационный ресурс Маркировка лекарственных средств </a:t>
            </a:r>
            <a:r>
              <a:rPr lang="en-US" sz="1600" u="sng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https://mdlp.crpt.ru 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457200" lvl="0" indent="-457200" algn="just">
              <a:buFontTx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Заполнить заявление на информационном ресурсе  </a:t>
            </a:r>
            <a:r>
              <a:rPr lang="en-US" sz="1600" u="sng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https://mdlp.crpt.ru</a:t>
            </a:r>
            <a:r>
              <a:rPr lang="ru-RU" sz="1600" dirty="0" smtClean="0">
                <a:solidFill>
                  <a:srgbClr val="0808B8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Заявление появится автоматически при первом входе в «Личный кабинет».</a:t>
            </a:r>
          </a:p>
          <a:p>
            <a:pPr marL="457200" indent="-457200" algn="just"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Получить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подтверждение о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регистрации на электронную почту, которую указали в заявлении.</a:t>
            </a:r>
          </a:p>
          <a:p>
            <a:pPr marL="457200" lvl="0" indent="-457200" algn="just">
              <a:buFontTx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Войти с помощью ЭЦП руководителя на информационный ресурс Маркировка лекарственных средств </a:t>
            </a:r>
            <a:r>
              <a:rPr lang="en-US" sz="1600" u="sng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https://mdlp.crpt.ru </a:t>
            </a:r>
            <a:endParaRPr lang="ru-RU" sz="1600" dirty="0" smtClean="0">
              <a:solidFill>
                <a:srgbClr val="0808B8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Зарегистрировать места деятельности (в меню ПРОФИЛЬ) и пользователей (в меню АДМИНИСТРИРОВАНИЕ).</a:t>
            </a:r>
          </a:p>
          <a:p>
            <a:pPr marL="457200" indent="-457200" algn="just">
              <a:buAutoNum type="arabicPeriod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AutoNum type="arabicPeriod"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457200" indent="-457200" algn="just"/>
            <a:endParaRPr lang="ru-RU" sz="1600" i="1" dirty="0">
              <a:latin typeface="Arial" pitchFamily="34" charset="0"/>
              <a:cs typeface="Arial" pitchFamily="34" charset="0"/>
            </a:endParaRPr>
          </a:p>
          <a:p>
            <a:pPr lvl="0" algn="just"/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F053EB9-0848-4523-8CA7-4D6DB251EAFA}"/>
              </a:ext>
            </a:extLst>
          </p:cNvPr>
          <p:cNvSpPr txBox="1"/>
          <p:nvPr/>
        </p:nvSpPr>
        <p:spPr>
          <a:xfrm>
            <a:off x="755576" y="62068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Алгоритм успешной регистрация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ИС Мониторинг движения лекарственных препаратов (ИС МДЛП)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ÐÐ°ÑÑÐ¸Ð½ÐºÐ¸ Ð¿Ð¾ Ð·Ð°Ð¿ÑÐ¾ÑÑ Ð¿Ð¸Ð»Ð¾ÑÐ½ÑÐ¹ Ð¿ÑÐ¾ÐµÐºÑ Ð¼Ð°ÑÐºÐ¸ÑÐ¾Ð²ÐºÐ¸ Ð»ÐµÐºÐ°ÑÑÑ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https://www.stada.ru/upload/medialibrary/ws1/scheme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89" y="1179496"/>
            <a:ext cx="9154989" cy="4595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17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642878" y="0"/>
            <a:ext cx="8501122" cy="62470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Обучение работе в ИС МДЛП</a:t>
            </a:r>
          </a:p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800" dirty="0"/>
          </a:p>
          <a:p>
            <a:pPr algn="ctr">
              <a:buNone/>
            </a:pPr>
            <a:endParaRPr lang="ru-RU" sz="4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8" descr="ÐÐ°ÑÑÐ¸Ð½ÐºÐ¸ Ð¿Ð¾ Ð·Ð°Ð¿ÑÐ¾ÑÑ ÑÐµÑÐµÐ½Ð¾Ð²ÑÐºÐ¸Ð¹ ÑÐ½Ð¸Ð²ÐµÑÑÐ¸ÑÐµÑ ÐÐÐÐ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 bwMode="auto">
          <a:xfrm>
            <a:off x="0" y="548680"/>
            <a:ext cx="2955741" cy="10642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16</a:t>
            </a:fld>
            <a:endParaRPr lang="ru-RU" dirty="0"/>
          </a:p>
        </p:txBody>
      </p:sp>
      <p:pic>
        <p:nvPicPr>
          <p:cNvPr id="7" name="Рисунок 6" descr="Логотип ГБУЗ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1520" y="141277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ДОПОЛНИТЕЛЬНАЯ ПРОФЕССИОНАЛЬНАЯ ПРОГРАММА ПОВЫШЕНИЯ КВАЛИФИКАЦИИ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« Мониторинг движения лекарственных препаратов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в медицинских учреждениях» </a:t>
            </a:r>
            <a:r>
              <a:rPr lang="ru-RU" sz="1600" dirty="0">
                <a:solidFill>
                  <a:srgbClr val="002060"/>
                </a:solidFill>
              </a:rPr>
              <a:t>(36 часов)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lum bright="6000"/>
          </a:blip>
          <a:srcRect/>
          <a:stretch>
            <a:fillRect/>
          </a:stretch>
        </p:blipFill>
        <p:spPr bwMode="auto">
          <a:xfrm>
            <a:off x="179512" y="2492896"/>
            <a:ext cx="2952328" cy="408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3491880" y="2492896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</a:rPr>
              <a:t>Целевая аудитория: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/>
              <a:t>Лица, ответственные за оборот ЛС в медицинской организации.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/>
              <a:t>провизоры, 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/>
              <a:t>руководители аптечной организации, 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/>
              <a:t>заместители руководителя аптечной организации.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F053EB9-0848-4523-8CA7-4D6DB251EAFA}"/>
              </a:ext>
            </a:extLst>
          </p:cNvPr>
          <p:cNvSpPr txBox="1"/>
          <p:nvPr/>
        </p:nvSpPr>
        <p:spPr>
          <a:xfrm>
            <a:off x="2915816" y="764704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600" dirty="0" smtClean="0">
                <a:solidFill>
                  <a:srgbClr val="0808B8"/>
                </a:solidFill>
                <a:latin typeface="Times New Roman" pitchFamily="18" charset="0"/>
                <a:cs typeface="Times New Roman" pitchFamily="18" charset="0"/>
              </a:rPr>
              <a:t>АФЕДРА ОРГАНИЗАЦИИ И УПРАВЛЕНИЯ В СФЕРЕ ОБРАЩЕНИЯ ЛЕКАРСТВЕННЫХ СРЕДСТВ</a:t>
            </a:r>
            <a:endParaRPr lang="ru-RU" sz="1600" dirty="0">
              <a:solidFill>
                <a:srgbClr val="0808B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D279C1E-78D5-4FC9-94E2-CDAEBA4F7014}"/>
              </a:ext>
            </a:extLst>
          </p:cNvPr>
          <p:cNvSpPr txBox="1"/>
          <p:nvPr/>
        </p:nvSpPr>
        <p:spPr>
          <a:xfrm>
            <a:off x="3531866" y="4365104"/>
            <a:ext cx="543262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Контакты:</a:t>
            </a:r>
          </a:p>
          <a:p>
            <a:r>
              <a:rPr lang="ru-RU" dirty="0" smtClean="0"/>
              <a:t>Телефон: </a:t>
            </a:r>
            <a:r>
              <a:rPr lang="ru-RU" dirty="0">
                <a:solidFill>
                  <a:srgbClr val="002060"/>
                </a:solidFill>
              </a:rPr>
              <a:t>+7(495) </a:t>
            </a:r>
            <a:r>
              <a:rPr lang="ru-RU" dirty="0" smtClean="0">
                <a:solidFill>
                  <a:srgbClr val="002060"/>
                </a:solidFill>
              </a:rPr>
              <a:t>656-27-17, +7 (968) 790-77-58</a:t>
            </a:r>
          </a:p>
          <a:p>
            <a:endParaRPr lang="ru-RU" dirty="0" smtClean="0"/>
          </a:p>
          <a:p>
            <a:r>
              <a:rPr lang="en-US" dirty="0" err="1" smtClean="0"/>
              <a:t>WhatsApp</a:t>
            </a:r>
            <a:r>
              <a:rPr lang="en-US" dirty="0" smtClean="0"/>
              <a:t>, Skype</a:t>
            </a:r>
            <a:r>
              <a:rPr lang="en-US" dirty="0" smtClean="0">
                <a:solidFill>
                  <a:srgbClr val="002060"/>
                </a:solidFill>
              </a:rPr>
              <a:t>: </a:t>
            </a:r>
            <a:r>
              <a:rPr lang="ru-RU" dirty="0" smtClean="0">
                <a:solidFill>
                  <a:srgbClr val="002060"/>
                </a:solidFill>
              </a:rPr>
              <a:t>+7 (968) 790-77-58</a:t>
            </a:r>
            <a:endParaRPr lang="en-US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E-mail: mgmu.orgls@mail.ru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55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" y="116632"/>
            <a:ext cx="1674462" cy="31194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5536" y="620688"/>
            <a:ext cx="874846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1"/>
                </a:solidFill>
              </a:rPr>
              <a:t>Схема работы медучреждения от </a:t>
            </a:r>
            <a:r>
              <a:rPr lang="ru-RU" b="1" dirty="0" smtClean="0">
                <a:solidFill>
                  <a:schemeClr val="accent1"/>
                </a:solidFill>
              </a:rPr>
              <a:t>ПОЛУЧЕНИЕ товара </a:t>
            </a:r>
            <a:r>
              <a:rPr lang="ru-RU" b="1" dirty="0">
                <a:solidFill>
                  <a:schemeClr val="accent1"/>
                </a:solidFill>
              </a:rPr>
              <a:t>до </a:t>
            </a:r>
            <a:r>
              <a:rPr lang="ru-RU" b="1" dirty="0" smtClean="0">
                <a:solidFill>
                  <a:schemeClr val="accent1"/>
                </a:solidFill>
              </a:rPr>
              <a:t>ВЫДАЧИ  </a:t>
            </a:r>
            <a:r>
              <a:rPr lang="ru-RU" b="1" dirty="0">
                <a:solidFill>
                  <a:schemeClr val="accent1"/>
                </a:solidFill>
              </a:rPr>
              <a:t>в </a:t>
            </a:r>
            <a:r>
              <a:rPr lang="ru-RU" b="1" dirty="0" smtClean="0">
                <a:solidFill>
                  <a:schemeClr val="accent1"/>
                </a:solidFill>
              </a:rPr>
              <a:t>отделение </a:t>
            </a:r>
          </a:p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(без МДЛП)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55576" y="1412776"/>
            <a:ext cx="733785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1 Получить лекарственный препарат на склад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755576" y="2132856"/>
            <a:ext cx="733785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2 Получить документы на лекарственный препарат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755576" y="2780928"/>
            <a:ext cx="733785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3 Зарегистрировать документ о приеме товара в товарно-учетной системе (ТУС)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55576" y="3717032"/>
            <a:ext cx="733785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4 Зарегистрировать документ о выдаче товара в товарно-учетной системе (ТУС)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allAtOnce" animBg="1"/>
      <p:bldP spid="27" grpId="0" build="allAtOnce" animBg="1"/>
      <p:bldP spid="31" grpId="0" build="allAtOnce" animBg="1"/>
      <p:bldP spid="25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" y="116632"/>
            <a:ext cx="1674462" cy="31194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843808" y="4437112"/>
            <a:ext cx="4536504" cy="8160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85725"/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Автоматическая передача документа о выдаче ЛС  для мед. применения </a:t>
            </a:r>
            <a:r>
              <a:rPr lang="ru-RU" sz="1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 регистратора выбытия 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 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МДЛП</a:t>
            </a:r>
            <a:endParaRPr lang="ru-RU" sz="1200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188640"/>
            <a:ext cx="720080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accent1"/>
                </a:solidFill>
              </a:rPr>
              <a:t>Схема работы медучреждения от </a:t>
            </a:r>
            <a:r>
              <a:rPr lang="ru-RU" sz="1400" b="1" dirty="0" smtClean="0">
                <a:solidFill>
                  <a:schemeClr val="accent1"/>
                </a:solidFill>
              </a:rPr>
              <a:t>ПОЛУЧЕНИЕ товара </a:t>
            </a:r>
            <a:r>
              <a:rPr lang="ru-RU" sz="1400" b="1" dirty="0">
                <a:solidFill>
                  <a:schemeClr val="accent1"/>
                </a:solidFill>
              </a:rPr>
              <a:t>до </a:t>
            </a:r>
            <a:r>
              <a:rPr lang="ru-RU" sz="1400" b="1" dirty="0" smtClean="0">
                <a:solidFill>
                  <a:schemeClr val="accent1"/>
                </a:solidFill>
              </a:rPr>
              <a:t>ВЫДАЧИ  </a:t>
            </a:r>
            <a:r>
              <a:rPr lang="ru-RU" sz="1400" b="1" dirty="0">
                <a:solidFill>
                  <a:schemeClr val="accent1"/>
                </a:solidFill>
              </a:rPr>
              <a:t>в </a:t>
            </a:r>
            <a:r>
              <a:rPr lang="ru-RU" sz="1400" b="1" dirty="0" smtClean="0">
                <a:solidFill>
                  <a:schemeClr val="accent1"/>
                </a:solidFill>
              </a:rPr>
              <a:t>отделение в МДЛП</a:t>
            </a:r>
            <a:endParaRPr lang="ru-RU" sz="1400" b="1" dirty="0">
              <a:solidFill>
                <a:schemeClr val="accent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3808" y="5445224"/>
            <a:ext cx="4536504" cy="720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7 Выдать заказанные ЛС в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отделение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843808" y="3573016"/>
            <a:ext cx="4536504" cy="720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Передать данные по товару на выдачу в </a:t>
            </a:r>
            <a:r>
              <a:rPr lang="ru-RU" sz="1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регистратор выбытия</a:t>
            </a:r>
            <a:endParaRPr lang="ru-RU" sz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3528" y="692696"/>
            <a:ext cx="7056784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 Получить лекарственный препарат на склад</a:t>
            </a:r>
            <a:endParaRPr lang="ru-RU" sz="1200" dirty="0"/>
          </a:p>
        </p:txBody>
      </p:sp>
      <p:sp>
        <p:nvSpPr>
          <p:cNvPr id="27" name="TextBox 26"/>
          <p:cNvSpPr txBox="1"/>
          <p:nvPr/>
        </p:nvSpPr>
        <p:spPr>
          <a:xfrm>
            <a:off x="323528" y="1052736"/>
            <a:ext cx="7056784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2 Получить документы на лекарственный препарат в ИС МДЛП</a:t>
            </a:r>
            <a:endParaRPr lang="ru-RU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323527" y="1412776"/>
            <a:ext cx="2304257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2.1 ЕСТЬ входящий документ</a:t>
            </a:r>
            <a:endParaRPr lang="ru-RU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2843808" y="1412776"/>
            <a:ext cx="3456384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2.2 НЕТ входящего документа</a:t>
            </a:r>
            <a:endParaRPr lang="ru-RU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2843808" y="1772816"/>
            <a:ext cx="3456384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2.2.1 Отсканировать штрих код товара</a:t>
            </a:r>
            <a:endParaRPr lang="ru-RU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323528" y="2132856"/>
            <a:ext cx="7056784" cy="2769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3 Зарегистрировать в ИС МДЛП документ о приеме товара</a:t>
            </a:r>
            <a:endParaRPr lang="ru-RU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2843808" y="2852936"/>
            <a:ext cx="453650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 Получить подтверждение поставщика об отгрузке товара (обратный акцепт)</a:t>
            </a:r>
          </a:p>
          <a:p>
            <a:endParaRPr lang="ru-RU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2843808" y="2492896"/>
            <a:ext cx="4536504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3.2 УСПЕШНО</a:t>
            </a:r>
            <a:endParaRPr lang="ru-RU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323528" y="2492896"/>
            <a:ext cx="2088232" cy="2769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3.1 НЕ УСПЕШНО</a:t>
            </a:r>
            <a:endParaRPr lang="ru-RU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323528" y="2852936"/>
            <a:ext cx="20882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Проверить данные в документе/</a:t>
            </a:r>
          </a:p>
          <a:p>
            <a:r>
              <a:rPr lang="ru-RU" sz="1200" dirty="0" smtClean="0"/>
              <a:t>Решить вопросы с возвратом товара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10" grpId="0" build="allAtOnce" animBg="1"/>
      <p:bldP spid="18" grpId="0" build="allAtOnce" animBg="1"/>
      <p:bldP spid="26" grpId="0" build="allAtOnce" animBg="1"/>
      <p:bldP spid="27" grpId="0" build="allAtOnce" animBg="1"/>
      <p:bldP spid="28" grpId="0" build="allAtOnce" animBg="1"/>
      <p:bldP spid="29" grpId="0" build="allAtOnce" animBg="1"/>
      <p:bldP spid="30" grpId="0" build="allAtOnce" animBg="1"/>
      <p:bldP spid="31" grpId="0" build="allAtOnce" animBg="1"/>
      <p:bldP spid="32" grpId="0" build="allAtOnce" animBg="1"/>
      <p:bldP spid="33" grpId="0" build="allAtOnce" animBg="1"/>
      <p:bldP spid="34" grpId="0" build="allAtOnce" animBg="1"/>
      <p:bldP spid="35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28596" y="0"/>
            <a:ext cx="8501122" cy="85725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ru-RU" sz="28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ru-RU" sz="2800" dirty="0"/>
          </a:p>
          <a:p>
            <a:pPr algn="ctr">
              <a:buNone/>
            </a:pPr>
            <a:endParaRPr lang="ru-RU" sz="4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  <p:pic>
        <p:nvPicPr>
          <p:cNvPr id="7" name="Рисунок 6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"/>
            <a:ext cx="663956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20</a:t>
            </a:fld>
            <a:endParaRPr lang="ru-RU" dirty="0"/>
          </a:p>
        </p:txBody>
      </p:sp>
      <p:pic>
        <p:nvPicPr>
          <p:cNvPr id="7" name="Рисунок 6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552" y="5373216"/>
            <a:ext cx="4032448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Отработать в учетной (аптечной системе) информацию </a:t>
            </a:r>
            <a:r>
              <a:rPr lang="ru-RU" sz="12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о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сформированном заказе ЛС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07704" y="260648"/>
            <a:ext cx="619268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dirty="0">
                <a:solidFill>
                  <a:schemeClr val="tx1"/>
                </a:solidFill>
              </a:rPr>
              <a:t>Как выдавать товар в отделения. </a:t>
            </a:r>
          </a:p>
          <a:p>
            <a:pPr algn="ctr"/>
            <a:r>
              <a:rPr lang="ru-RU" sz="1900" b="1" dirty="0">
                <a:solidFill>
                  <a:schemeClr val="tx1"/>
                </a:solidFill>
              </a:rPr>
              <a:t>Инструкция для «ПАССИВНОГО» режима работы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51720" y="1052736"/>
            <a:ext cx="5616624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Получить из отделения требование на выдачу ЛС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051720" y="1772816"/>
            <a:ext cx="5616624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Отсканировать  2-</a:t>
            </a:r>
            <a:r>
              <a:rPr lang="en-US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сканером упаковки ЛС для формирования заказа в учетную (аптечную) систему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51720" y="3212976"/>
            <a:ext cx="5616624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Р</a:t>
            </a:r>
            <a:r>
              <a:rPr lang="ru-RU" sz="12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егистратор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выбытия </a:t>
            </a:r>
            <a:r>
              <a:rPr lang="ru-RU" sz="12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автоматически передает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информацию о сформированном заказе ЛС </a:t>
            </a:r>
            <a:r>
              <a:rPr lang="ru-RU" sz="12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ИС МДЛП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051720" y="3933056"/>
            <a:ext cx="5616624" cy="50405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Получить в ИС МДЛП подтверждение об успешном выполнении операции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331640" y="4797152"/>
            <a:ext cx="2088232" cy="3600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УСПЕШНО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868144" y="4797152"/>
            <a:ext cx="2088232" cy="3600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УСПЕШНО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39552" y="6093296"/>
            <a:ext cx="4032448" cy="3600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Выдать заказанные ЛС в отделение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652120" y="5373216"/>
            <a:ext cx="2736304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Решить вопрос с возвратом ЛС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051720" y="2492896"/>
            <a:ext cx="5616624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Передать информацию о сформированном заказе ЛС      из учетной (аптечной) системы в регистратор выбытия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4788024" y="155679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788024" y="227687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788024" y="299695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788024" y="371703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7020272" y="515719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411760" y="515719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2411760" y="4581128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411760" y="5877272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020272" y="4581128"/>
            <a:ext cx="0" cy="216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2411760" y="4581128"/>
            <a:ext cx="4608512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716016" y="4437112"/>
            <a:ext cx="72008" cy="144016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908720"/>
            <a:ext cx="8534752" cy="5663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/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 </a:t>
            </a: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Необходимость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дополнений к действующей нормативной документации:</a:t>
            </a:r>
          </a:p>
          <a:p>
            <a:pPr marL="342900" indent="-342900" algn="just">
              <a:buFont typeface="+mj-lt"/>
              <a:buAutoNum type="arabicPeriod"/>
            </a:pPr>
            <a:endParaRPr lang="ru-RU" sz="105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812800" indent="-449263" algn="just">
              <a:buFont typeface="Arial" pitchFamily="34" charset="0"/>
              <a:buChar char="•"/>
            </a:pP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Решение «Проблемы 10 дней»</a:t>
            </a:r>
            <a:endParaRPr lang="ru-RU" sz="105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812800" indent="-449263" algn="just">
              <a:buFont typeface="Arial" pitchFamily="34" charset="0"/>
              <a:buChar char="•"/>
            </a:pP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Внесение в 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договорную документацию 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обязанностей участников о «прямом» или «обратном» акцепте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808038" indent="-444500" algn="just">
              <a:buFont typeface="Arial" pitchFamily="34" charset="0"/>
              <a:buChar char="•"/>
            </a:pP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/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   Необходимость специального обучения сотрудников 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работе в ИС МДЛП.</a:t>
            </a:r>
          </a:p>
          <a:p>
            <a:pPr marL="342900" indent="-342900"/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 startAt="3"/>
            </a:pP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Особенности приема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вывода из оборота </a:t>
            </a: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разных групп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препаратов </a:t>
            </a:r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2020г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714375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ru-RU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группа  (маркированные и  зарегистрированные в ИС </a:t>
            </a:r>
            <a:r>
              <a:rPr lang="ru-RU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МДЛП)</a:t>
            </a:r>
            <a:endParaRPr lang="ru-RU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marL="714375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II </a:t>
            </a:r>
            <a:r>
              <a:rPr lang="ru-RU" dirty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группа (маркированные и  не зарегистрированные в ИС </a:t>
            </a:r>
            <a:r>
              <a:rPr lang="ru-RU" dirty="0" smtClean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МДЛП)</a:t>
            </a:r>
            <a:endParaRPr lang="ru-RU" dirty="0">
              <a:solidFill>
                <a:srgbClr val="920000"/>
              </a:solidFill>
              <a:latin typeface="Arial" pitchFamily="34" charset="0"/>
              <a:cs typeface="Arial" pitchFamily="34" charset="0"/>
            </a:endParaRPr>
          </a:p>
          <a:p>
            <a:pPr marL="714375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III </a:t>
            </a:r>
            <a:r>
              <a:rPr lang="ru-RU" dirty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группа (не маркированные и  не зарегистрированные в ИС </a:t>
            </a:r>
            <a:r>
              <a:rPr lang="ru-RU" dirty="0" smtClean="0">
                <a:solidFill>
                  <a:srgbClr val="920000"/>
                </a:solidFill>
                <a:latin typeface="Arial" pitchFamily="34" charset="0"/>
                <a:cs typeface="Arial" pitchFamily="34" charset="0"/>
              </a:rPr>
              <a:t>МДЛП)</a:t>
            </a:r>
            <a:endParaRPr lang="ru-RU" dirty="0">
              <a:solidFill>
                <a:srgbClr val="92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692696"/>
            <a:ext cx="70723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Проблемные моменты в работе </a:t>
            </a:r>
            <a:r>
              <a:rPr lang="ru-RU" sz="1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(настоящий момент)</a:t>
            </a:r>
          </a:p>
        </p:txBody>
      </p:sp>
      <p:pic>
        <p:nvPicPr>
          <p:cNvPr id="6" name="Рисунок 5" descr="Логотип ГБУ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  <p:pic>
        <p:nvPicPr>
          <p:cNvPr id="1026" name="Picture 2" descr="C:\Users\ПУ\Desktop\РАЗВИТИЕ и PR\Логотипы и эмблемы\Человечек 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424" y="5661248"/>
            <a:ext cx="755576" cy="100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85720" y="692696"/>
            <a:ext cx="8501122" cy="1386154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2000" b="1" u="sng" dirty="0">
                <a:latin typeface="+mn-lt"/>
                <a:cs typeface="Times New Roman" pitchFamily="18" charset="0"/>
                <a:hlinkClick r:id="rId2"/>
              </a:rPr>
              <a:t>http://gb3zelao.ru</a:t>
            </a:r>
            <a:r>
              <a:rPr lang="ru-RU" sz="2000" b="1" u="sng" dirty="0">
                <a:latin typeface="+mn-lt"/>
                <a:cs typeface="Times New Roman" pitchFamily="18" charset="0"/>
              </a:rPr>
              <a:t>    </a:t>
            </a:r>
            <a:r>
              <a:rPr lang="ru-RU" sz="2000" dirty="0">
                <a:latin typeface="+mn-lt"/>
                <a:cs typeface="Times New Roman" pitchFamily="18" charset="0"/>
              </a:rPr>
              <a:t/>
            </a:r>
            <a:br>
              <a:rPr lang="ru-RU" sz="2000" dirty="0">
                <a:latin typeface="+mn-lt"/>
                <a:cs typeface="Times New Roman" pitchFamily="18" charset="0"/>
              </a:rPr>
            </a:br>
            <a:r>
              <a:rPr lang="ru-RU" sz="2000" dirty="0">
                <a:latin typeface="+mn-lt"/>
                <a:cs typeface="Times New Roman" pitchFamily="18" charset="0"/>
              </a:rPr>
              <a:t>                               Раздел «Специалистам»: </a:t>
            </a:r>
            <a:br>
              <a:rPr lang="ru-RU" sz="2000" dirty="0">
                <a:latin typeface="+mn-lt"/>
                <a:cs typeface="Times New Roman" pitchFamily="18" charset="0"/>
              </a:rPr>
            </a:br>
            <a:r>
              <a:rPr lang="ru-RU" sz="2000" dirty="0">
                <a:latin typeface="+mn-lt"/>
                <a:cs typeface="Times New Roman" pitchFamily="18" charset="0"/>
              </a:rPr>
              <a:t>                                                                    Маркировка лекарственных средств</a:t>
            </a:r>
          </a:p>
        </p:txBody>
      </p:sp>
      <p:pic>
        <p:nvPicPr>
          <p:cNvPr id="6" name="Содержимое 5" descr="14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bright="-18000" contrast="13000"/>
          </a:blip>
          <a:stretch>
            <a:fillRect/>
          </a:stretch>
        </p:blipFill>
        <p:spPr>
          <a:xfrm>
            <a:off x="285720" y="1928802"/>
            <a:ext cx="8501122" cy="4714908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5214942" y="3286124"/>
            <a:ext cx="1571636" cy="214314"/>
          </a:xfrm>
          <a:prstGeom prst="rect">
            <a:avLst/>
          </a:prstGeom>
          <a:solidFill>
            <a:srgbClr val="FF0000">
              <a:alpha val="1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43504" y="2357430"/>
            <a:ext cx="672075" cy="216024"/>
          </a:xfrm>
          <a:prstGeom prst="rect">
            <a:avLst/>
          </a:prstGeom>
          <a:solidFill>
            <a:srgbClr val="FF0000">
              <a:alpha val="15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1" name="Рисунок 10" descr="Логотип ГБУЗ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42852"/>
            <a:ext cx="1533719" cy="285727"/>
          </a:xfrm>
          <a:prstGeom prst="rect">
            <a:avLst/>
          </a:prstGeom>
        </p:spPr>
      </p:pic>
      <p:sp>
        <p:nvSpPr>
          <p:cNvPr id="12" name="Содержимое 2"/>
          <p:cNvSpPr txBox="1">
            <a:spLocks/>
          </p:cNvSpPr>
          <p:nvPr/>
        </p:nvSpPr>
        <p:spPr>
          <a:xfrm>
            <a:off x="0" y="428604"/>
            <a:ext cx="9144000" cy="6429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Информация на сайте ГБУЗ «ГКБ им. М. П. 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Кончаловского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ДЗМ»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/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</a:b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mbria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1472" y="1928802"/>
            <a:ext cx="672075" cy="216024"/>
          </a:xfrm>
          <a:prstGeom prst="rect">
            <a:avLst/>
          </a:prstGeom>
          <a:solidFill>
            <a:srgbClr val="FF0000">
              <a:alpha val="15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22</a:t>
            </a:fld>
            <a:endParaRPr lang="ru-RU" dirty="0"/>
          </a:p>
        </p:txBody>
      </p:sp>
      <p:sp>
        <p:nvSpPr>
          <p:cNvPr id="15" name="Стрелка углом 14"/>
          <p:cNvSpPr/>
          <p:nvPr/>
        </p:nvSpPr>
        <p:spPr>
          <a:xfrm rot="5400000">
            <a:off x="5464975" y="1035827"/>
            <a:ext cx="214314" cy="857256"/>
          </a:xfrm>
          <a:prstGeom prst="bentArrow">
            <a:avLst>
              <a:gd name="adj1" fmla="val 44753"/>
              <a:gd name="adj2" fmla="val 42778"/>
              <a:gd name="adj3" fmla="val 25000"/>
              <a:gd name="adj4" fmla="val 4375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Стрелка углом 15"/>
          <p:cNvSpPr/>
          <p:nvPr/>
        </p:nvSpPr>
        <p:spPr>
          <a:xfrm rot="5400000">
            <a:off x="2893207" y="750075"/>
            <a:ext cx="214314" cy="857256"/>
          </a:xfrm>
          <a:prstGeom prst="bentArrow">
            <a:avLst>
              <a:gd name="adj1" fmla="val 44753"/>
              <a:gd name="adj2" fmla="val 42778"/>
              <a:gd name="adj3" fmla="val 25000"/>
              <a:gd name="adj4" fmla="val 4375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Логотип ГБУЗ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28596" y="142852"/>
            <a:ext cx="4572032" cy="851755"/>
          </a:xfrm>
          <a:prstGeom prst="rect">
            <a:avLst/>
          </a:prstGeom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00034" y="2571744"/>
            <a:ext cx="8229600" cy="219709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Благодарим за внимание!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BAF78FA0-0AE3-4722-AA7E-FEF1ED673B04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  <p:pic>
        <p:nvPicPr>
          <p:cNvPr id="1026" name="Picture 2" descr="C:\Users\ПУ\Desktop\РАЗВИТИЕ и PR\Логотипы и эмблемы\Wecker_mit_Maennch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809788"/>
            <a:ext cx="2457445" cy="2660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20687</TotalTime>
  <Words>1191</Words>
  <Application>Microsoft Office PowerPoint</Application>
  <PresentationFormat>Экран (4:3)</PresentationFormat>
  <Paragraphs>271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ПЛАН ДОКЛАДА</vt:lpstr>
      <vt:lpstr>Что же такое маркировка  лекарственных препаратов?</vt:lpstr>
      <vt:lpstr>Презентация PowerPoint</vt:lpstr>
      <vt:lpstr>Нормативные документы и ресурсы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http://gb3zelao.ru                                    Раздел «Специалистам»:                                                                      Маркировка лекарственных средств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555</cp:lastModifiedBy>
  <cp:revision>2750</cp:revision>
  <cp:lastPrinted>2017-12-04T10:55:56Z</cp:lastPrinted>
  <dcterms:created xsi:type="dcterms:W3CDTF">2017-10-08T12:08:22Z</dcterms:created>
  <dcterms:modified xsi:type="dcterms:W3CDTF">2019-10-23T07:27:51Z</dcterms:modified>
</cp:coreProperties>
</file>